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8" r:id="rId1"/>
  </p:sldMasterIdLst>
  <p:notesMasterIdLst>
    <p:notesMasterId r:id="rId18"/>
  </p:notesMasterIdLst>
  <p:sldIdLst>
    <p:sldId id="272" r:id="rId2"/>
    <p:sldId id="257" r:id="rId3"/>
    <p:sldId id="258" r:id="rId4"/>
    <p:sldId id="259" r:id="rId5"/>
    <p:sldId id="260" r:id="rId6"/>
    <p:sldId id="261" r:id="rId7"/>
    <p:sldId id="262" r:id="rId8"/>
    <p:sldId id="263" r:id="rId9"/>
    <p:sldId id="274" r:id="rId10"/>
    <p:sldId id="265" r:id="rId11"/>
    <p:sldId id="266" r:id="rId12"/>
    <p:sldId id="267" r:id="rId13"/>
    <p:sldId id="268" r:id="rId14"/>
    <p:sldId id="273" r:id="rId15"/>
    <p:sldId id="270"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8" autoAdjust="0"/>
    <p:restoredTop sz="93297" autoAdjust="0"/>
  </p:normalViewPr>
  <p:slideViewPr>
    <p:cSldViewPr snapToGrid="0">
      <p:cViewPr varScale="1">
        <p:scale>
          <a:sx n="104" d="100"/>
          <a:sy n="104" d="100"/>
        </p:scale>
        <p:origin x="8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0BD963-7493-4235-8CED-A3965F7917E3}"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D6233C8C-4E9B-47CD-AB58-582ACF01E4CC}">
      <dgm:prSet/>
      <dgm:spPr/>
      <dgm:t>
        <a:bodyPr/>
        <a:lstStyle/>
        <a:p>
          <a:r>
            <a:rPr lang="en-US" b="1" i="0"/>
            <a:t>Summary &amp; Conclusion: </a:t>
          </a:r>
          <a:endParaRPr lang="en-US"/>
        </a:p>
      </dgm:t>
    </dgm:pt>
    <dgm:pt modelId="{FCD0B9C9-F7CD-4B93-A19A-12369CB24ABD}" type="parTrans" cxnId="{09025FA6-BAA6-4E9F-94B4-FADD3D884C6F}">
      <dgm:prSet/>
      <dgm:spPr/>
      <dgm:t>
        <a:bodyPr/>
        <a:lstStyle/>
        <a:p>
          <a:endParaRPr lang="en-US"/>
        </a:p>
      </dgm:t>
    </dgm:pt>
    <dgm:pt modelId="{CA5091F8-4B5C-4A2B-B064-8BF67DD6AF9A}" type="sibTrans" cxnId="{09025FA6-BAA6-4E9F-94B4-FADD3D884C6F}">
      <dgm:prSet/>
      <dgm:spPr/>
      <dgm:t>
        <a:bodyPr/>
        <a:lstStyle/>
        <a:p>
          <a:endParaRPr lang="en-US"/>
        </a:p>
      </dgm:t>
    </dgm:pt>
    <dgm:pt modelId="{A5B69046-C0DD-4AFB-97C7-053963F631FE}">
      <dgm:prSet/>
      <dgm:spPr/>
      <dgm:t>
        <a:bodyPr/>
        <a:lstStyle/>
        <a:p>
          <a:r>
            <a:rPr lang="en-US" b="0" i="0" dirty="0"/>
            <a:t>Correlation Insights: Positive correlations among tech stocks suggest a collective market movement. Diversification remains crucial for risk management.</a:t>
          </a:r>
          <a:endParaRPr lang="en-US" dirty="0"/>
        </a:p>
      </dgm:t>
    </dgm:pt>
    <dgm:pt modelId="{3786A82C-A926-4B23-BCAA-218771E6B38E}" type="parTrans" cxnId="{0D6332CE-C5B6-4B3C-916F-B4CA90A666C1}">
      <dgm:prSet/>
      <dgm:spPr/>
      <dgm:t>
        <a:bodyPr/>
        <a:lstStyle/>
        <a:p>
          <a:endParaRPr lang="en-US"/>
        </a:p>
      </dgm:t>
    </dgm:pt>
    <dgm:pt modelId="{3149482B-3BDF-49D7-9A19-4EE429A5E2A6}" type="sibTrans" cxnId="{0D6332CE-C5B6-4B3C-916F-B4CA90A666C1}">
      <dgm:prSet/>
      <dgm:spPr/>
      <dgm:t>
        <a:bodyPr/>
        <a:lstStyle/>
        <a:p>
          <a:endParaRPr lang="en-US"/>
        </a:p>
      </dgm:t>
    </dgm:pt>
    <dgm:pt modelId="{A680CEE4-831B-4DCC-B388-6C280A2C2B08}">
      <dgm:prSet/>
      <dgm:spPr/>
      <dgm:t>
        <a:bodyPr/>
        <a:lstStyle/>
        <a:p>
          <a:r>
            <a:rPr lang="en-US" b="0" i="0" dirty="0"/>
            <a:t>Volatility Dynamics: Analysis of daily returns and histograms provides a snapshot of stock volatility, aiding in setting risk tolerance levels.</a:t>
          </a:r>
          <a:endParaRPr lang="en-US" dirty="0"/>
        </a:p>
      </dgm:t>
    </dgm:pt>
    <dgm:pt modelId="{8CF9F14A-C2EC-457B-B284-16E5417BE278}" type="parTrans" cxnId="{1C033562-8FDC-4A9F-9E3F-0FC85AA178A4}">
      <dgm:prSet/>
      <dgm:spPr/>
      <dgm:t>
        <a:bodyPr/>
        <a:lstStyle/>
        <a:p>
          <a:endParaRPr lang="en-US"/>
        </a:p>
      </dgm:t>
    </dgm:pt>
    <dgm:pt modelId="{D3D77719-E7C5-408F-BECB-79E7E438FED4}" type="sibTrans" cxnId="{1C033562-8FDC-4A9F-9E3F-0FC85AA178A4}">
      <dgm:prSet/>
      <dgm:spPr/>
      <dgm:t>
        <a:bodyPr/>
        <a:lstStyle/>
        <a:p>
          <a:endParaRPr lang="en-US"/>
        </a:p>
      </dgm:t>
    </dgm:pt>
    <dgm:pt modelId="{69F0909B-7D7A-4F52-8718-34A2F6EED547}">
      <dgm:prSet/>
      <dgm:spPr/>
      <dgm:t>
        <a:bodyPr/>
        <a:lstStyle/>
        <a:p>
          <a:r>
            <a:rPr lang="en-US" b="0" i="0" dirty="0"/>
            <a:t>Predictive Modeling: Linear regression models offer predictive capabilities, allowing for trend forecasting based on historical stock movements.</a:t>
          </a:r>
          <a:endParaRPr lang="en-US" dirty="0"/>
        </a:p>
      </dgm:t>
    </dgm:pt>
    <dgm:pt modelId="{DE80CEF6-1192-4B04-ABC8-DBEE3F555A62}" type="parTrans" cxnId="{14C0ADCA-3DC3-4A42-8CDB-FB748AE9E688}">
      <dgm:prSet/>
      <dgm:spPr/>
      <dgm:t>
        <a:bodyPr/>
        <a:lstStyle/>
        <a:p>
          <a:endParaRPr lang="en-US"/>
        </a:p>
      </dgm:t>
    </dgm:pt>
    <dgm:pt modelId="{6B5D33C6-7C24-442F-AD6B-56567BC1B9C9}" type="sibTrans" cxnId="{14C0ADCA-3DC3-4A42-8CDB-FB748AE9E688}">
      <dgm:prSet/>
      <dgm:spPr/>
      <dgm:t>
        <a:bodyPr/>
        <a:lstStyle/>
        <a:p>
          <a:endParaRPr lang="en-US"/>
        </a:p>
      </dgm:t>
    </dgm:pt>
    <dgm:pt modelId="{18D06983-B3D6-480E-B210-666752F3A358}">
      <dgm:prSet/>
      <dgm:spPr/>
      <dgm:t>
        <a:bodyPr/>
        <a:lstStyle/>
        <a:p>
          <a:r>
            <a:rPr lang="en-US" b="0" i="0"/>
            <a:t>Statistical Significance: Interpretation of regression results involves assessing statistical significance through p-values and confidence intervals.</a:t>
          </a:r>
          <a:endParaRPr lang="en-US"/>
        </a:p>
      </dgm:t>
    </dgm:pt>
    <dgm:pt modelId="{913D0243-9A1C-4752-86D2-F178E8FAF199}" type="parTrans" cxnId="{2EB0E6A3-D662-4FB1-BCBF-9FEBE9B165F8}">
      <dgm:prSet/>
      <dgm:spPr/>
      <dgm:t>
        <a:bodyPr/>
        <a:lstStyle/>
        <a:p>
          <a:endParaRPr lang="en-US"/>
        </a:p>
      </dgm:t>
    </dgm:pt>
    <dgm:pt modelId="{1FB5CF8E-1458-4B12-8523-22DFE8B4CA0B}" type="sibTrans" cxnId="{2EB0E6A3-D662-4FB1-BCBF-9FEBE9B165F8}">
      <dgm:prSet/>
      <dgm:spPr/>
      <dgm:t>
        <a:bodyPr/>
        <a:lstStyle/>
        <a:p>
          <a:endParaRPr lang="en-US"/>
        </a:p>
      </dgm:t>
    </dgm:pt>
    <dgm:pt modelId="{4E4E4CA5-A5D6-441B-BFCB-3030BA158EAA}">
      <dgm:prSet/>
      <dgm:spPr/>
      <dgm:t>
        <a:bodyPr/>
        <a:lstStyle/>
        <a:p>
          <a:r>
            <a:rPr lang="en-US" b="0" i="0" dirty="0"/>
            <a:t>Continuous Learning: The dynamic nature of financial markets emphasizes the need for continuous learning and adaptation.</a:t>
          </a:r>
          <a:endParaRPr lang="en-US" dirty="0"/>
        </a:p>
      </dgm:t>
    </dgm:pt>
    <dgm:pt modelId="{BEEFCF86-D699-4160-ADB3-5FBB5A162D90}" type="parTrans" cxnId="{04E811CC-1BFE-42AF-B6BB-6C3BD9DC3385}">
      <dgm:prSet/>
      <dgm:spPr/>
      <dgm:t>
        <a:bodyPr/>
        <a:lstStyle/>
        <a:p>
          <a:endParaRPr lang="en-US"/>
        </a:p>
      </dgm:t>
    </dgm:pt>
    <dgm:pt modelId="{D64D1298-72A7-438F-A52B-E71FFCC53D09}" type="sibTrans" cxnId="{04E811CC-1BFE-42AF-B6BB-6C3BD9DC3385}">
      <dgm:prSet/>
      <dgm:spPr/>
      <dgm:t>
        <a:bodyPr/>
        <a:lstStyle/>
        <a:p>
          <a:endParaRPr lang="en-US"/>
        </a:p>
      </dgm:t>
    </dgm:pt>
    <dgm:pt modelId="{39614871-DD8D-464E-90E2-F2EF08285E3B}">
      <dgm:prSet/>
      <dgm:spPr/>
      <dgm:t>
        <a:bodyPr/>
        <a:lstStyle/>
        <a:p>
          <a:r>
            <a:rPr lang="en-US"/>
            <a:t>Holistic Decision-Making: A comprehensive approach combining technical, fundamental, and macroeconomic factors leads to well-informed decisions.</a:t>
          </a:r>
        </a:p>
      </dgm:t>
    </dgm:pt>
    <dgm:pt modelId="{E61A13C8-4D16-46A2-8D08-E66D2AC840D2}" type="parTrans" cxnId="{25AAAC0D-F075-4EB1-B5D2-B6D8A9429F48}">
      <dgm:prSet/>
      <dgm:spPr/>
      <dgm:t>
        <a:bodyPr/>
        <a:lstStyle/>
        <a:p>
          <a:endParaRPr lang="en-US"/>
        </a:p>
      </dgm:t>
    </dgm:pt>
    <dgm:pt modelId="{C74EC541-0E82-4379-9CD5-7F15168B279F}" type="sibTrans" cxnId="{25AAAC0D-F075-4EB1-B5D2-B6D8A9429F48}">
      <dgm:prSet/>
      <dgm:spPr/>
      <dgm:t>
        <a:bodyPr/>
        <a:lstStyle/>
        <a:p>
          <a:endParaRPr lang="en-US"/>
        </a:p>
      </dgm:t>
    </dgm:pt>
    <dgm:pt modelId="{EF84B1A4-07B5-436A-AB5D-2388EEF76AC7}">
      <dgm:prSet/>
      <dgm:spPr/>
      <dgm:t>
        <a:bodyPr/>
        <a:lstStyle/>
        <a:p>
          <a:r>
            <a:rPr lang="en-US"/>
            <a:t>Technology Sector Evolution: Monitoring emerging trends, technological advancements, and regulatory changes is crucial in the rapidly evolving tech sector.</a:t>
          </a:r>
        </a:p>
      </dgm:t>
    </dgm:pt>
    <dgm:pt modelId="{E29F3517-A43D-43A1-BD90-AC9599DCCAB5}" type="parTrans" cxnId="{E10EAF6C-F12D-4E0E-A138-A736A14CA92A}">
      <dgm:prSet/>
      <dgm:spPr/>
      <dgm:t>
        <a:bodyPr/>
        <a:lstStyle/>
        <a:p>
          <a:endParaRPr lang="en-US"/>
        </a:p>
      </dgm:t>
    </dgm:pt>
    <dgm:pt modelId="{60CBAC15-C9E3-44BC-AE8F-BED0087774DE}" type="sibTrans" cxnId="{E10EAF6C-F12D-4E0E-A138-A736A14CA92A}">
      <dgm:prSet/>
      <dgm:spPr/>
      <dgm:t>
        <a:bodyPr/>
        <a:lstStyle/>
        <a:p>
          <a:endParaRPr lang="en-US"/>
        </a:p>
      </dgm:t>
    </dgm:pt>
    <dgm:pt modelId="{715B85C2-0463-47F8-80E5-F73D9C0680F2}">
      <dgm:prSet/>
      <dgm:spPr/>
      <dgm:t>
        <a:bodyPr/>
        <a:lstStyle/>
        <a:p>
          <a:r>
            <a:rPr lang="en-US"/>
            <a:t>Long-Term Perspective: While short-term analyses guide tactical decisions, a long-term perspective is vital for building a resilient investment portfolio.</a:t>
          </a:r>
        </a:p>
      </dgm:t>
    </dgm:pt>
    <dgm:pt modelId="{BD175443-8202-47C2-805D-F3FADA7DC361}" type="parTrans" cxnId="{F73A08E0-0F4A-43EC-934A-6E78FC1A4064}">
      <dgm:prSet/>
      <dgm:spPr/>
      <dgm:t>
        <a:bodyPr/>
        <a:lstStyle/>
        <a:p>
          <a:endParaRPr lang="en-US"/>
        </a:p>
      </dgm:t>
    </dgm:pt>
    <dgm:pt modelId="{0BE310A6-03FF-4878-9EA2-F9AFD80613C7}" type="sibTrans" cxnId="{F73A08E0-0F4A-43EC-934A-6E78FC1A4064}">
      <dgm:prSet/>
      <dgm:spPr/>
      <dgm:t>
        <a:bodyPr/>
        <a:lstStyle/>
        <a:p>
          <a:endParaRPr lang="en-US"/>
        </a:p>
      </dgm:t>
    </dgm:pt>
    <dgm:pt modelId="{6AF4BFAC-8A97-42F3-95FC-8890B5C01037}">
      <dgm:prSet/>
      <dgm:spPr/>
      <dgm:t>
        <a:bodyPr/>
        <a:lstStyle/>
        <a:p>
          <a:r>
            <a:rPr lang="en-US" dirty="0"/>
            <a:t>This analysis equips investors with valuable insights for navigating the ever-changing landscape of the stock market.</a:t>
          </a:r>
        </a:p>
      </dgm:t>
    </dgm:pt>
    <dgm:pt modelId="{053D1785-335F-4882-B836-03148DF9866C}" type="parTrans" cxnId="{42A60DAF-E9B8-4DFE-A98D-06D9D93DA0BC}">
      <dgm:prSet/>
      <dgm:spPr/>
      <dgm:t>
        <a:bodyPr/>
        <a:lstStyle/>
        <a:p>
          <a:endParaRPr lang="en-US"/>
        </a:p>
      </dgm:t>
    </dgm:pt>
    <dgm:pt modelId="{A8889A5A-9571-47FD-AA26-9E21AD9E9F79}" type="sibTrans" cxnId="{42A60DAF-E9B8-4DFE-A98D-06D9D93DA0BC}">
      <dgm:prSet/>
      <dgm:spPr/>
      <dgm:t>
        <a:bodyPr/>
        <a:lstStyle/>
        <a:p>
          <a:endParaRPr lang="en-US"/>
        </a:p>
      </dgm:t>
    </dgm:pt>
    <dgm:pt modelId="{5C26BA33-DBE3-4740-BAD8-2C8DE588FF2B}" type="pres">
      <dgm:prSet presAssocID="{5E0BD963-7493-4235-8CED-A3965F7917E3}" presName="linear" presStyleCnt="0">
        <dgm:presLayoutVars>
          <dgm:animLvl val="lvl"/>
          <dgm:resizeHandles val="exact"/>
        </dgm:presLayoutVars>
      </dgm:prSet>
      <dgm:spPr/>
    </dgm:pt>
    <dgm:pt modelId="{086B27AA-0CE9-5741-9546-988ACB3840E4}" type="pres">
      <dgm:prSet presAssocID="{D6233C8C-4E9B-47CD-AB58-582ACF01E4CC}" presName="parentText" presStyleLbl="node1" presStyleIdx="0" presStyleCnt="1">
        <dgm:presLayoutVars>
          <dgm:chMax val="0"/>
          <dgm:bulletEnabled val="1"/>
        </dgm:presLayoutVars>
      </dgm:prSet>
      <dgm:spPr/>
    </dgm:pt>
    <dgm:pt modelId="{0818CA48-BF0E-4645-B16A-AD346045FBA6}" type="pres">
      <dgm:prSet presAssocID="{D6233C8C-4E9B-47CD-AB58-582ACF01E4CC}" presName="childText" presStyleLbl="revTx" presStyleIdx="0" presStyleCnt="1">
        <dgm:presLayoutVars>
          <dgm:bulletEnabled val="1"/>
        </dgm:presLayoutVars>
      </dgm:prSet>
      <dgm:spPr/>
    </dgm:pt>
  </dgm:ptLst>
  <dgm:cxnLst>
    <dgm:cxn modelId="{25AAAC0D-F075-4EB1-B5D2-B6D8A9429F48}" srcId="{D6233C8C-4E9B-47CD-AB58-582ACF01E4CC}" destId="{39614871-DD8D-464E-90E2-F2EF08285E3B}" srcOrd="5" destOrd="0" parTransId="{E61A13C8-4D16-46A2-8D08-E66D2AC840D2}" sibTransId="{C74EC541-0E82-4379-9CD5-7F15168B279F}"/>
    <dgm:cxn modelId="{AB2E0020-9F0B-E249-A86B-FFF0D4FCE792}" type="presOf" srcId="{4E4E4CA5-A5D6-441B-BFCB-3030BA158EAA}" destId="{0818CA48-BF0E-4645-B16A-AD346045FBA6}" srcOrd="0" destOrd="4" presId="urn:microsoft.com/office/officeart/2005/8/layout/vList2"/>
    <dgm:cxn modelId="{65AE312B-B027-024E-A2E8-0FD98042F50B}" type="presOf" srcId="{EF84B1A4-07B5-436A-AB5D-2388EEF76AC7}" destId="{0818CA48-BF0E-4645-B16A-AD346045FBA6}" srcOrd="0" destOrd="6" presId="urn:microsoft.com/office/officeart/2005/8/layout/vList2"/>
    <dgm:cxn modelId="{9A45293C-E2CA-8D48-81FF-2A8A568DBCF8}" type="presOf" srcId="{18D06983-B3D6-480E-B210-666752F3A358}" destId="{0818CA48-BF0E-4645-B16A-AD346045FBA6}" srcOrd="0" destOrd="3" presId="urn:microsoft.com/office/officeart/2005/8/layout/vList2"/>
    <dgm:cxn modelId="{5A90674B-F08E-5E44-9A92-33F8A88FC28E}" type="presOf" srcId="{A680CEE4-831B-4DCC-B388-6C280A2C2B08}" destId="{0818CA48-BF0E-4645-B16A-AD346045FBA6}" srcOrd="0" destOrd="1" presId="urn:microsoft.com/office/officeart/2005/8/layout/vList2"/>
    <dgm:cxn modelId="{1C59CB55-E0DA-E048-8AFE-FA2CE745E43C}" type="presOf" srcId="{5E0BD963-7493-4235-8CED-A3965F7917E3}" destId="{5C26BA33-DBE3-4740-BAD8-2C8DE588FF2B}" srcOrd="0" destOrd="0" presId="urn:microsoft.com/office/officeart/2005/8/layout/vList2"/>
    <dgm:cxn modelId="{1C033562-8FDC-4A9F-9E3F-0FC85AA178A4}" srcId="{D6233C8C-4E9B-47CD-AB58-582ACF01E4CC}" destId="{A680CEE4-831B-4DCC-B388-6C280A2C2B08}" srcOrd="1" destOrd="0" parTransId="{8CF9F14A-C2EC-457B-B284-16E5417BE278}" sibTransId="{D3D77719-E7C5-408F-BECB-79E7E438FED4}"/>
    <dgm:cxn modelId="{E10EAF6C-F12D-4E0E-A138-A736A14CA92A}" srcId="{D6233C8C-4E9B-47CD-AB58-582ACF01E4CC}" destId="{EF84B1A4-07B5-436A-AB5D-2388EEF76AC7}" srcOrd="6" destOrd="0" parTransId="{E29F3517-A43D-43A1-BD90-AC9599DCCAB5}" sibTransId="{60CBAC15-C9E3-44BC-AE8F-BED0087774DE}"/>
    <dgm:cxn modelId="{CD63257A-10E1-1143-8E34-8B8942ACA774}" type="presOf" srcId="{39614871-DD8D-464E-90E2-F2EF08285E3B}" destId="{0818CA48-BF0E-4645-B16A-AD346045FBA6}" srcOrd="0" destOrd="5" presId="urn:microsoft.com/office/officeart/2005/8/layout/vList2"/>
    <dgm:cxn modelId="{5FFCC988-872E-B342-9254-A0BEFBC8823D}" type="presOf" srcId="{715B85C2-0463-47F8-80E5-F73D9C0680F2}" destId="{0818CA48-BF0E-4645-B16A-AD346045FBA6}" srcOrd="0" destOrd="7" presId="urn:microsoft.com/office/officeart/2005/8/layout/vList2"/>
    <dgm:cxn modelId="{2EB0E6A3-D662-4FB1-BCBF-9FEBE9B165F8}" srcId="{D6233C8C-4E9B-47CD-AB58-582ACF01E4CC}" destId="{18D06983-B3D6-480E-B210-666752F3A358}" srcOrd="3" destOrd="0" parTransId="{913D0243-9A1C-4752-86D2-F178E8FAF199}" sibTransId="{1FB5CF8E-1458-4B12-8523-22DFE8B4CA0B}"/>
    <dgm:cxn modelId="{09025FA6-BAA6-4E9F-94B4-FADD3D884C6F}" srcId="{5E0BD963-7493-4235-8CED-A3965F7917E3}" destId="{D6233C8C-4E9B-47CD-AB58-582ACF01E4CC}" srcOrd="0" destOrd="0" parTransId="{FCD0B9C9-F7CD-4B93-A19A-12369CB24ABD}" sibTransId="{CA5091F8-4B5C-4A2B-B064-8BF67DD6AF9A}"/>
    <dgm:cxn modelId="{F86B21A7-7B81-2E43-A75C-2F1555FDA326}" type="presOf" srcId="{69F0909B-7D7A-4F52-8718-34A2F6EED547}" destId="{0818CA48-BF0E-4645-B16A-AD346045FBA6}" srcOrd="0" destOrd="2" presId="urn:microsoft.com/office/officeart/2005/8/layout/vList2"/>
    <dgm:cxn modelId="{696876A8-CC4F-6348-BF7A-350354B72E6F}" type="presOf" srcId="{6AF4BFAC-8A97-42F3-95FC-8890B5C01037}" destId="{0818CA48-BF0E-4645-B16A-AD346045FBA6}" srcOrd="0" destOrd="8" presId="urn:microsoft.com/office/officeart/2005/8/layout/vList2"/>
    <dgm:cxn modelId="{42A60DAF-E9B8-4DFE-A98D-06D9D93DA0BC}" srcId="{D6233C8C-4E9B-47CD-AB58-582ACF01E4CC}" destId="{6AF4BFAC-8A97-42F3-95FC-8890B5C01037}" srcOrd="8" destOrd="0" parTransId="{053D1785-335F-4882-B836-03148DF9866C}" sibTransId="{A8889A5A-9571-47FD-AA26-9E21AD9E9F79}"/>
    <dgm:cxn modelId="{14C0ADCA-3DC3-4A42-8CDB-FB748AE9E688}" srcId="{D6233C8C-4E9B-47CD-AB58-582ACF01E4CC}" destId="{69F0909B-7D7A-4F52-8718-34A2F6EED547}" srcOrd="2" destOrd="0" parTransId="{DE80CEF6-1192-4B04-ABC8-DBEE3F555A62}" sibTransId="{6B5D33C6-7C24-442F-AD6B-56567BC1B9C9}"/>
    <dgm:cxn modelId="{04E811CC-1BFE-42AF-B6BB-6C3BD9DC3385}" srcId="{D6233C8C-4E9B-47CD-AB58-582ACF01E4CC}" destId="{4E4E4CA5-A5D6-441B-BFCB-3030BA158EAA}" srcOrd="4" destOrd="0" parTransId="{BEEFCF86-D699-4160-ADB3-5FBB5A162D90}" sibTransId="{D64D1298-72A7-438F-A52B-E71FFCC53D09}"/>
    <dgm:cxn modelId="{0D6332CE-C5B6-4B3C-916F-B4CA90A666C1}" srcId="{D6233C8C-4E9B-47CD-AB58-582ACF01E4CC}" destId="{A5B69046-C0DD-4AFB-97C7-053963F631FE}" srcOrd="0" destOrd="0" parTransId="{3786A82C-A926-4B23-BCAA-218771E6B38E}" sibTransId="{3149482B-3BDF-49D7-9A19-4EE429A5E2A6}"/>
    <dgm:cxn modelId="{D31DADCF-F32A-D842-9784-C2DD38AA6E41}" type="presOf" srcId="{D6233C8C-4E9B-47CD-AB58-582ACF01E4CC}" destId="{086B27AA-0CE9-5741-9546-988ACB3840E4}" srcOrd="0" destOrd="0" presId="urn:microsoft.com/office/officeart/2005/8/layout/vList2"/>
    <dgm:cxn modelId="{B20C1FDF-4C21-2E40-8B50-D2B3747A917A}" type="presOf" srcId="{A5B69046-C0DD-4AFB-97C7-053963F631FE}" destId="{0818CA48-BF0E-4645-B16A-AD346045FBA6}" srcOrd="0" destOrd="0" presId="urn:microsoft.com/office/officeart/2005/8/layout/vList2"/>
    <dgm:cxn modelId="{F73A08E0-0F4A-43EC-934A-6E78FC1A4064}" srcId="{D6233C8C-4E9B-47CD-AB58-582ACF01E4CC}" destId="{715B85C2-0463-47F8-80E5-F73D9C0680F2}" srcOrd="7" destOrd="0" parTransId="{BD175443-8202-47C2-805D-F3FADA7DC361}" sibTransId="{0BE310A6-03FF-4878-9EA2-F9AFD80613C7}"/>
    <dgm:cxn modelId="{F6B7C865-7CF0-3E4D-9070-C341E0B6E806}" type="presParOf" srcId="{5C26BA33-DBE3-4740-BAD8-2C8DE588FF2B}" destId="{086B27AA-0CE9-5741-9546-988ACB3840E4}" srcOrd="0" destOrd="0" presId="urn:microsoft.com/office/officeart/2005/8/layout/vList2"/>
    <dgm:cxn modelId="{45ABDCB6-C98F-504F-BCFF-9750D99B3523}" type="presParOf" srcId="{5C26BA33-DBE3-4740-BAD8-2C8DE588FF2B}" destId="{0818CA48-BF0E-4645-B16A-AD346045FBA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B27AA-0CE9-5741-9546-988ACB3840E4}">
      <dsp:nvSpPr>
        <dsp:cNvPr id="0" name=""/>
        <dsp:cNvSpPr/>
      </dsp:nvSpPr>
      <dsp:spPr>
        <a:xfrm>
          <a:off x="0" y="123225"/>
          <a:ext cx="6255657" cy="50368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a:t>Summary &amp; Conclusion: </a:t>
          </a:r>
          <a:endParaRPr lang="en-US" sz="2100" kern="1200"/>
        </a:p>
      </dsp:txBody>
      <dsp:txXfrm>
        <a:off x="24588" y="147813"/>
        <a:ext cx="6206481" cy="454509"/>
      </dsp:txXfrm>
    </dsp:sp>
    <dsp:sp modelId="{0818CA48-BF0E-4645-B16A-AD346045FBA6}">
      <dsp:nvSpPr>
        <dsp:cNvPr id="0" name=""/>
        <dsp:cNvSpPr/>
      </dsp:nvSpPr>
      <dsp:spPr>
        <a:xfrm>
          <a:off x="0" y="626910"/>
          <a:ext cx="6255657" cy="5911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61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Correlation Insights: Positive correlations among tech stocks suggest a collective market movement. Diversification remains crucial for risk management.</a:t>
          </a:r>
          <a:endParaRPr lang="en-US" sz="1600" kern="1200" dirty="0"/>
        </a:p>
        <a:p>
          <a:pPr marL="171450" lvl="1" indent="-171450" algn="l" defTabSz="711200">
            <a:lnSpc>
              <a:spcPct val="90000"/>
            </a:lnSpc>
            <a:spcBef>
              <a:spcPct val="0"/>
            </a:spcBef>
            <a:spcAft>
              <a:spcPct val="20000"/>
            </a:spcAft>
            <a:buChar char="•"/>
          </a:pPr>
          <a:r>
            <a:rPr lang="en-US" sz="1600" b="0" i="0" kern="1200" dirty="0"/>
            <a:t>Volatility Dynamics: Analysis of daily returns and histograms provides a snapshot of stock volatility, aiding in setting risk tolerance levels.</a:t>
          </a:r>
          <a:endParaRPr lang="en-US" sz="1600" kern="1200" dirty="0"/>
        </a:p>
        <a:p>
          <a:pPr marL="171450" lvl="1" indent="-171450" algn="l" defTabSz="711200">
            <a:lnSpc>
              <a:spcPct val="90000"/>
            </a:lnSpc>
            <a:spcBef>
              <a:spcPct val="0"/>
            </a:spcBef>
            <a:spcAft>
              <a:spcPct val="20000"/>
            </a:spcAft>
            <a:buChar char="•"/>
          </a:pPr>
          <a:r>
            <a:rPr lang="en-US" sz="1600" b="0" i="0" kern="1200" dirty="0"/>
            <a:t>Predictive Modeling: Linear regression models offer predictive capabilities, allowing for trend forecasting based on historical stock movements.</a:t>
          </a:r>
          <a:endParaRPr lang="en-US" sz="1600" kern="1200" dirty="0"/>
        </a:p>
        <a:p>
          <a:pPr marL="171450" lvl="1" indent="-171450" algn="l" defTabSz="711200">
            <a:lnSpc>
              <a:spcPct val="90000"/>
            </a:lnSpc>
            <a:spcBef>
              <a:spcPct val="0"/>
            </a:spcBef>
            <a:spcAft>
              <a:spcPct val="20000"/>
            </a:spcAft>
            <a:buChar char="•"/>
          </a:pPr>
          <a:r>
            <a:rPr lang="en-US" sz="1600" b="0" i="0" kern="1200"/>
            <a:t>Statistical Significance: Interpretation of regression results involves assessing statistical significance through p-values and confidence intervals.</a:t>
          </a:r>
          <a:endParaRPr lang="en-US" sz="1600" kern="1200"/>
        </a:p>
        <a:p>
          <a:pPr marL="171450" lvl="1" indent="-171450" algn="l" defTabSz="711200">
            <a:lnSpc>
              <a:spcPct val="90000"/>
            </a:lnSpc>
            <a:spcBef>
              <a:spcPct val="0"/>
            </a:spcBef>
            <a:spcAft>
              <a:spcPct val="20000"/>
            </a:spcAft>
            <a:buChar char="•"/>
          </a:pPr>
          <a:r>
            <a:rPr lang="en-US" sz="1600" b="0" i="0" kern="1200" dirty="0"/>
            <a:t>Continuous Learning: The dynamic nature of financial markets emphasizes the need for continuous learning and adaptation.</a:t>
          </a:r>
          <a:endParaRPr lang="en-US" sz="1600" kern="1200" dirty="0"/>
        </a:p>
        <a:p>
          <a:pPr marL="171450" lvl="1" indent="-171450" algn="l" defTabSz="711200">
            <a:lnSpc>
              <a:spcPct val="90000"/>
            </a:lnSpc>
            <a:spcBef>
              <a:spcPct val="0"/>
            </a:spcBef>
            <a:spcAft>
              <a:spcPct val="20000"/>
            </a:spcAft>
            <a:buChar char="•"/>
          </a:pPr>
          <a:r>
            <a:rPr lang="en-US" sz="1600" kern="1200"/>
            <a:t>Holistic Decision-Making: A comprehensive approach combining technical, fundamental, and macroeconomic factors leads to well-informed decisions.</a:t>
          </a:r>
        </a:p>
        <a:p>
          <a:pPr marL="171450" lvl="1" indent="-171450" algn="l" defTabSz="711200">
            <a:lnSpc>
              <a:spcPct val="90000"/>
            </a:lnSpc>
            <a:spcBef>
              <a:spcPct val="0"/>
            </a:spcBef>
            <a:spcAft>
              <a:spcPct val="20000"/>
            </a:spcAft>
            <a:buChar char="•"/>
          </a:pPr>
          <a:r>
            <a:rPr lang="en-US" sz="1600" kern="1200"/>
            <a:t>Technology Sector Evolution: Monitoring emerging trends, technological advancements, and regulatory changes is crucial in the rapidly evolving tech sector.</a:t>
          </a:r>
        </a:p>
        <a:p>
          <a:pPr marL="171450" lvl="1" indent="-171450" algn="l" defTabSz="711200">
            <a:lnSpc>
              <a:spcPct val="90000"/>
            </a:lnSpc>
            <a:spcBef>
              <a:spcPct val="0"/>
            </a:spcBef>
            <a:spcAft>
              <a:spcPct val="20000"/>
            </a:spcAft>
            <a:buChar char="•"/>
          </a:pPr>
          <a:r>
            <a:rPr lang="en-US" sz="1600" kern="1200"/>
            <a:t>Long-Term Perspective: While short-term analyses guide tactical decisions, a long-term perspective is vital for building a resilient investment portfolio.</a:t>
          </a:r>
        </a:p>
        <a:p>
          <a:pPr marL="171450" lvl="1" indent="-171450" algn="l" defTabSz="711200">
            <a:lnSpc>
              <a:spcPct val="90000"/>
            </a:lnSpc>
            <a:spcBef>
              <a:spcPct val="0"/>
            </a:spcBef>
            <a:spcAft>
              <a:spcPct val="20000"/>
            </a:spcAft>
            <a:buChar char="•"/>
          </a:pPr>
          <a:r>
            <a:rPr lang="en-US" sz="1600" kern="1200" dirty="0"/>
            <a:t>This analysis equips investors with valuable insights for navigating the ever-changing landscape of the stock market.</a:t>
          </a:r>
        </a:p>
      </dsp:txBody>
      <dsp:txXfrm>
        <a:off x="0" y="626910"/>
        <a:ext cx="6255657" cy="59119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5F216-B1E7-9745-8F9F-4DB9A350165F}"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3BEEE-18FE-ED4A-A41A-81D3376BA296}" type="slidenum">
              <a:rPr lang="en-US" smtClean="0"/>
              <a:t>‹#›</a:t>
            </a:fld>
            <a:endParaRPr lang="en-US"/>
          </a:p>
        </p:txBody>
      </p:sp>
    </p:spTree>
    <p:extLst>
      <p:ext uri="{BB962C8B-B14F-4D97-AF65-F5344CB8AC3E}">
        <p14:creationId xmlns:p14="http://schemas.microsoft.com/office/powerpoint/2010/main" val="3434603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3BEEE-18FE-ED4A-A41A-81D3376BA296}" type="slidenum">
              <a:rPr lang="en-US" smtClean="0"/>
              <a:t>15</a:t>
            </a:fld>
            <a:endParaRPr lang="en-US"/>
          </a:p>
        </p:txBody>
      </p:sp>
    </p:spTree>
    <p:extLst>
      <p:ext uri="{BB962C8B-B14F-4D97-AF65-F5344CB8AC3E}">
        <p14:creationId xmlns:p14="http://schemas.microsoft.com/office/powerpoint/2010/main" val="1092023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D73F-3B6D-86FC-6DFC-87BB2A0E21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48186F-B63F-CBFA-2D16-4D9D60109E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4A0BC3-FACD-7077-EB8F-01914FEEEFE8}"/>
              </a:ext>
            </a:extLst>
          </p:cNvPr>
          <p:cNvSpPr>
            <a:spLocks noGrp="1"/>
          </p:cNvSpPr>
          <p:nvPr>
            <p:ph type="dt" sz="half" idx="10"/>
          </p:nvPr>
        </p:nvSpPr>
        <p:spPr/>
        <p:txBody>
          <a:bodyPr/>
          <a:lstStyle/>
          <a:p>
            <a:fld id="{48A87A34-81AB-432B-8DAE-1953F412C126}" type="datetimeFigureOut">
              <a:rPr lang="en-US" smtClean="0"/>
              <a:t>12/8/24</a:t>
            </a:fld>
            <a:endParaRPr lang="en-US" dirty="0"/>
          </a:p>
        </p:txBody>
      </p:sp>
      <p:sp>
        <p:nvSpPr>
          <p:cNvPr id="5" name="Footer Placeholder 4">
            <a:extLst>
              <a:ext uri="{FF2B5EF4-FFF2-40B4-BE49-F238E27FC236}">
                <a16:creationId xmlns:a16="http://schemas.microsoft.com/office/drawing/2014/main" id="{2301A470-882A-3B67-EE03-9F9E666F0D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40788A-5AC4-329C-0EEC-DF3257013BC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4459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7AE0-DF05-0D36-5048-19374C23AC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CF4564-2979-E466-8C14-1AD712B33A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55472-DE22-7C72-2945-0B3B34E75470}"/>
              </a:ext>
            </a:extLst>
          </p:cNvPr>
          <p:cNvSpPr>
            <a:spLocks noGrp="1"/>
          </p:cNvSpPr>
          <p:nvPr>
            <p:ph type="dt" sz="half" idx="10"/>
          </p:nvPr>
        </p:nvSpPr>
        <p:spPr/>
        <p:txBody>
          <a:bodyPr/>
          <a:lstStyle/>
          <a:p>
            <a:fld id="{48A87A34-81AB-432B-8DAE-1953F412C126}" type="datetimeFigureOut">
              <a:rPr lang="en-US" smtClean="0"/>
              <a:t>12/8/24</a:t>
            </a:fld>
            <a:endParaRPr lang="en-US" dirty="0"/>
          </a:p>
        </p:txBody>
      </p:sp>
      <p:sp>
        <p:nvSpPr>
          <p:cNvPr id="5" name="Footer Placeholder 4">
            <a:extLst>
              <a:ext uri="{FF2B5EF4-FFF2-40B4-BE49-F238E27FC236}">
                <a16:creationId xmlns:a16="http://schemas.microsoft.com/office/drawing/2014/main" id="{C9B87EFA-2F41-5382-27F1-7DCB3FDAEB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73923B-190E-6597-6E2D-83F654AA20B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5502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3B32BC-49C4-5986-FBE5-3D8BE98FAB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BCFC7A-45F0-9570-FD10-7206426B0B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BDB4B-3B2D-E339-19F3-A644616A90D9}"/>
              </a:ext>
            </a:extLst>
          </p:cNvPr>
          <p:cNvSpPr>
            <a:spLocks noGrp="1"/>
          </p:cNvSpPr>
          <p:nvPr>
            <p:ph type="dt" sz="half" idx="10"/>
          </p:nvPr>
        </p:nvSpPr>
        <p:spPr/>
        <p:txBody>
          <a:bodyPr/>
          <a:lstStyle/>
          <a:p>
            <a:fld id="{48A87A34-81AB-432B-8DAE-1953F412C126}" type="datetimeFigureOut">
              <a:rPr lang="en-US" smtClean="0"/>
              <a:pPr/>
              <a:t>12/8/24</a:t>
            </a:fld>
            <a:endParaRPr lang="en-US" dirty="0"/>
          </a:p>
        </p:txBody>
      </p:sp>
      <p:sp>
        <p:nvSpPr>
          <p:cNvPr id="5" name="Footer Placeholder 4">
            <a:extLst>
              <a:ext uri="{FF2B5EF4-FFF2-40B4-BE49-F238E27FC236}">
                <a16:creationId xmlns:a16="http://schemas.microsoft.com/office/drawing/2014/main" id="{CA6C042C-D2B1-4D34-CA71-909EF3EE00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228AD4-7B2A-BC0D-F2BE-3315CC2152B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1614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C4F0-577C-F726-7B8E-4B94ED788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8A1284-0102-4941-BCFC-5CF5504465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CF527D-210C-09EB-6B6E-AC5CFD5193CE}"/>
              </a:ext>
            </a:extLst>
          </p:cNvPr>
          <p:cNvSpPr>
            <a:spLocks noGrp="1"/>
          </p:cNvSpPr>
          <p:nvPr>
            <p:ph type="dt" sz="half" idx="10"/>
          </p:nvPr>
        </p:nvSpPr>
        <p:spPr/>
        <p:txBody>
          <a:bodyPr/>
          <a:lstStyle/>
          <a:p>
            <a:fld id="{48A87A34-81AB-432B-8DAE-1953F412C126}" type="datetimeFigureOut">
              <a:rPr lang="en-US" smtClean="0"/>
              <a:t>12/8/24</a:t>
            </a:fld>
            <a:endParaRPr lang="en-US" dirty="0"/>
          </a:p>
        </p:txBody>
      </p:sp>
      <p:sp>
        <p:nvSpPr>
          <p:cNvPr id="5" name="Footer Placeholder 4">
            <a:extLst>
              <a:ext uri="{FF2B5EF4-FFF2-40B4-BE49-F238E27FC236}">
                <a16:creationId xmlns:a16="http://schemas.microsoft.com/office/drawing/2014/main" id="{500A8943-2231-34A6-6691-870ED743DD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621886-D9CB-DBEA-1385-DE21D3F193F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172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C3FB-1995-F6D1-2D1F-795CE21D17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7A3451-15B0-3CE8-A519-A675E39B76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795BD6-4FBA-8F5D-0724-3C1B4630EB0B}"/>
              </a:ext>
            </a:extLst>
          </p:cNvPr>
          <p:cNvSpPr>
            <a:spLocks noGrp="1"/>
          </p:cNvSpPr>
          <p:nvPr>
            <p:ph type="dt" sz="half" idx="10"/>
          </p:nvPr>
        </p:nvSpPr>
        <p:spPr/>
        <p:txBody>
          <a:bodyPr/>
          <a:lstStyle/>
          <a:p>
            <a:fld id="{48A87A34-81AB-432B-8DAE-1953F412C126}" type="datetimeFigureOut">
              <a:rPr lang="en-US" smtClean="0"/>
              <a:pPr/>
              <a:t>12/8/24</a:t>
            </a:fld>
            <a:endParaRPr lang="en-US" dirty="0"/>
          </a:p>
        </p:txBody>
      </p:sp>
      <p:sp>
        <p:nvSpPr>
          <p:cNvPr id="5" name="Footer Placeholder 4">
            <a:extLst>
              <a:ext uri="{FF2B5EF4-FFF2-40B4-BE49-F238E27FC236}">
                <a16:creationId xmlns:a16="http://schemas.microsoft.com/office/drawing/2014/main" id="{2601ED7A-E8A1-6CB4-6005-850ED970DA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E964A8-FAF6-1209-EFEE-4B85E5EF309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560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06213-0F15-829B-F782-0CFFD438B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7D16C-5FCC-B8AB-42ED-E0B45AE679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30069F-0498-52E5-69D6-DA2A4AAE08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B1E8BC-E4DC-A2CC-7E43-C98D23CC090A}"/>
              </a:ext>
            </a:extLst>
          </p:cNvPr>
          <p:cNvSpPr>
            <a:spLocks noGrp="1"/>
          </p:cNvSpPr>
          <p:nvPr>
            <p:ph type="dt" sz="half" idx="10"/>
          </p:nvPr>
        </p:nvSpPr>
        <p:spPr/>
        <p:txBody>
          <a:bodyPr/>
          <a:lstStyle/>
          <a:p>
            <a:fld id="{48A87A34-81AB-432B-8DAE-1953F412C126}" type="datetimeFigureOut">
              <a:rPr lang="en-US" smtClean="0"/>
              <a:t>12/8/24</a:t>
            </a:fld>
            <a:endParaRPr lang="en-US" dirty="0"/>
          </a:p>
        </p:txBody>
      </p:sp>
      <p:sp>
        <p:nvSpPr>
          <p:cNvPr id="6" name="Footer Placeholder 5">
            <a:extLst>
              <a:ext uri="{FF2B5EF4-FFF2-40B4-BE49-F238E27FC236}">
                <a16:creationId xmlns:a16="http://schemas.microsoft.com/office/drawing/2014/main" id="{8D51C962-A836-9CB9-4F77-3DB4B1B94B6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435CB9-378A-2841-5807-B65E8014276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6272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3817-DF39-9C05-88FA-AB08B72709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3B4950-2D45-9774-9A8B-C2F9FB3485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5BCE6-1B4D-8233-2367-D18D3A9E29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DD0EE6-7E28-F72F-BE3D-3445B88C2E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1A0B52-A6A9-4A70-F8EB-13D94E5BF1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FC3898-61BE-0161-0CDA-1FF5698FBD64}"/>
              </a:ext>
            </a:extLst>
          </p:cNvPr>
          <p:cNvSpPr>
            <a:spLocks noGrp="1"/>
          </p:cNvSpPr>
          <p:nvPr>
            <p:ph type="dt" sz="half" idx="10"/>
          </p:nvPr>
        </p:nvSpPr>
        <p:spPr/>
        <p:txBody>
          <a:bodyPr/>
          <a:lstStyle/>
          <a:p>
            <a:fld id="{48A87A34-81AB-432B-8DAE-1953F412C126}" type="datetimeFigureOut">
              <a:rPr lang="en-US" smtClean="0"/>
              <a:t>12/8/24</a:t>
            </a:fld>
            <a:endParaRPr lang="en-US" dirty="0"/>
          </a:p>
        </p:txBody>
      </p:sp>
      <p:sp>
        <p:nvSpPr>
          <p:cNvPr id="8" name="Footer Placeholder 7">
            <a:extLst>
              <a:ext uri="{FF2B5EF4-FFF2-40B4-BE49-F238E27FC236}">
                <a16:creationId xmlns:a16="http://schemas.microsoft.com/office/drawing/2014/main" id="{C58CEA04-B263-C448-9D89-C5D188F2297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5B902A9-5ED0-BC1C-14E4-4538658BABA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775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84CB-AA7C-8541-CFE9-8B4C23E89E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0575D7-3AB6-C2DF-851A-29951981CED0}"/>
              </a:ext>
            </a:extLst>
          </p:cNvPr>
          <p:cNvSpPr>
            <a:spLocks noGrp="1"/>
          </p:cNvSpPr>
          <p:nvPr>
            <p:ph type="dt" sz="half" idx="10"/>
          </p:nvPr>
        </p:nvSpPr>
        <p:spPr/>
        <p:txBody>
          <a:bodyPr/>
          <a:lstStyle/>
          <a:p>
            <a:fld id="{48A87A34-81AB-432B-8DAE-1953F412C126}" type="datetimeFigureOut">
              <a:rPr lang="en-US" smtClean="0"/>
              <a:t>12/8/24</a:t>
            </a:fld>
            <a:endParaRPr lang="en-US" dirty="0"/>
          </a:p>
        </p:txBody>
      </p:sp>
      <p:sp>
        <p:nvSpPr>
          <p:cNvPr id="4" name="Footer Placeholder 3">
            <a:extLst>
              <a:ext uri="{FF2B5EF4-FFF2-40B4-BE49-F238E27FC236}">
                <a16:creationId xmlns:a16="http://schemas.microsoft.com/office/drawing/2014/main" id="{D1FE8A42-A234-10BB-5C95-ED3D6AA0F0D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3E87253-4348-8F99-826D-8A59A8FBDCE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8608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50657-3DBC-96D0-C2E6-88630EAB011C}"/>
              </a:ext>
            </a:extLst>
          </p:cNvPr>
          <p:cNvSpPr>
            <a:spLocks noGrp="1"/>
          </p:cNvSpPr>
          <p:nvPr>
            <p:ph type="dt" sz="half" idx="10"/>
          </p:nvPr>
        </p:nvSpPr>
        <p:spPr/>
        <p:txBody>
          <a:bodyPr/>
          <a:lstStyle/>
          <a:p>
            <a:fld id="{48A87A34-81AB-432B-8DAE-1953F412C126}" type="datetimeFigureOut">
              <a:rPr lang="en-US" smtClean="0"/>
              <a:t>12/8/24</a:t>
            </a:fld>
            <a:endParaRPr lang="en-US" dirty="0"/>
          </a:p>
        </p:txBody>
      </p:sp>
      <p:sp>
        <p:nvSpPr>
          <p:cNvPr id="3" name="Footer Placeholder 2">
            <a:extLst>
              <a:ext uri="{FF2B5EF4-FFF2-40B4-BE49-F238E27FC236}">
                <a16:creationId xmlns:a16="http://schemas.microsoft.com/office/drawing/2014/main" id="{6A66F517-D0E5-9F6E-3E7B-6EBB6CDA895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9739CF0-3E1D-8D76-A2D0-90949B2D4B7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49948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153A6-0247-55B4-86EC-4F71B5EB6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F80E23-380C-EF3B-1CF3-3A35CD28A4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DDAEB9-8AD9-ECBF-1F86-88299B2D5A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4CE73-1C5F-027E-6065-179C27ECC3F6}"/>
              </a:ext>
            </a:extLst>
          </p:cNvPr>
          <p:cNvSpPr>
            <a:spLocks noGrp="1"/>
          </p:cNvSpPr>
          <p:nvPr>
            <p:ph type="dt" sz="half" idx="10"/>
          </p:nvPr>
        </p:nvSpPr>
        <p:spPr/>
        <p:txBody>
          <a:bodyPr/>
          <a:lstStyle/>
          <a:p>
            <a:fld id="{48A87A34-81AB-432B-8DAE-1953F412C126}" type="datetimeFigureOut">
              <a:rPr lang="en-US" smtClean="0"/>
              <a:t>12/8/24</a:t>
            </a:fld>
            <a:endParaRPr lang="en-US" dirty="0"/>
          </a:p>
        </p:txBody>
      </p:sp>
      <p:sp>
        <p:nvSpPr>
          <p:cNvPr id="6" name="Footer Placeholder 5">
            <a:extLst>
              <a:ext uri="{FF2B5EF4-FFF2-40B4-BE49-F238E27FC236}">
                <a16:creationId xmlns:a16="http://schemas.microsoft.com/office/drawing/2014/main" id="{4C069CC9-1A38-3F0D-EBA5-F7454F961B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C115ABF-4DF3-893C-CC75-F2E32663345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112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44B-B490-89A4-6ECC-AC1F8410F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FC34BF-66DF-5230-A3A8-9F083CAAF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6A8B73-F32D-2ACE-C16A-A9EF8BD4F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55A4E-5BCA-D49D-078E-4FCD6418961E}"/>
              </a:ext>
            </a:extLst>
          </p:cNvPr>
          <p:cNvSpPr>
            <a:spLocks noGrp="1"/>
          </p:cNvSpPr>
          <p:nvPr>
            <p:ph type="dt" sz="half" idx="10"/>
          </p:nvPr>
        </p:nvSpPr>
        <p:spPr/>
        <p:txBody>
          <a:bodyPr/>
          <a:lstStyle/>
          <a:p>
            <a:fld id="{48A87A34-81AB-432B-8DAE-1953F412C126}" type="datetimeFigureOut">
              <a:rPr lang="en-US" smtClean="0"/>
              <a:t>12/8/24</a:t>
            </a:fld>
            <a:endParaRPr lang="en-US" dirty="0"/>
          </a:p>
        </p:txBody>
      </p:sp>
      <p:sp>
        <p:nvSpPr>
          <p:cNvPr id="6" name="Footer Placeholder 5">
            <a:extLst>
              <a:ext uri="{FF2B5EF4-FFF2-40B4-BE49-F238E27FC236}">
                <a16:creationId xmlns:a16="http://schemas.microsoft.com/office/drawing/2014/main" id="{D0A3F991-232B-A5CF-B7AD-D03FAE9F69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67E6BAC-8BFC-5275-13CA-1695C3E6034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8863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7C5D74-F331-B8E2-37DA-68F10944D5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9ED555-4BB6-395E-5BAE-54F7F7879D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C5684F-A5BC-6D0E-9986-25A89AF163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12/8/24</a:t>
            </a:fld>
            <a:endParaRPr lang="en-US" dirty="0"/>
          </a:p>
        </p:txBody>
      </p:sp>
      <p:sp>
        <p:nvSpPr>
          <p:cNvPr id="5" name="Footer Placeholder 4">
            <a:extLst>
              <a:ext uri="{FF2B5EF4-FFF2-40B4-BE49-F238E27FC236}">
                <a16:creationId xmlns:a16="http://schemas.microsoft.com/office/drawing/2014/main" id="{9A32A7E9-414C-EF34-E8A9-5B83860A1E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1990CD3-81B8-6F2A-EE10-7C1666073F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0201575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2.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tock Market Bar Graph">
            <a:extLst>
              <a:ext uri="{FF2B5EF4-FFF2-40B4-BE49-F238E27FC236}">
                <a16:creationId xmlns:a16="http://schemas.microsoft.com/office/drawing/2014/main" id="{B02715FE-CCF2-6ABD-938A-E44C02C51E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11B4EE-DEF1-8412-7D9D-957D179EBA8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Stock Market Exploration</a:t>
            </a:r>
            <a:br>
              <a:rPr lang="en-US" sz="5200">
                <a:solidFill>
                  <a:srgbClr val="FFFFFF"/>
                </a:solidFill>
              </a:rPr>
            </a:br>
            <a:r>
              <a:rPr lang="en-US" sz="5200">
                <a:solidFill>
                  <a:srgbClr val="FFFFFF"/>
                </a:solidFill>
              </a:rPr>
              <a:t>A Dive into Market Dynamics</a:t>
            </a:r>
          </a:p>
        </p:txBody>
      </p:sp>
      <p:sp>
        <p:nvSpPr>
          <p:cNvPr id="3" name="Subtitle 2">
            <a:extLst>
              <a:ext uri="{FF2B5EF4-FFF2-40B4-BE49-F238E27FC236}">
                <a16:creationId xmlns:a16="http://schemas.microsoft.com/office/drawing/2014/main" id="{DD451172-AAE1-5715-F5B7-6AAB57972FC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dirty="0">
                <a:solidFill>
                  <a:srgbClr val="FFFFFF"/>
                </a:solidFill>
              </a:rPr>
              <a:t>DSCI 505 U15: Business Analytics Fundamentals</a:t>
            </a:r>
          </a:p>
          <a:p>
            <a:r>
              <a:rPr lang="en-US" sz="2200" dirty="0">
                <a:solidFill>
                  <a:srgbClr val="FFFFFF"/>
                </a:solidFill>
              </a:rPr>
              <a:t>Instructor: Chad Birger</a:t>
            </a:r>
          </a:p>
          <a:p>
            <a:r>
              <a:rPr lang="en-US" sz="2200" dirty="0">
                <a:solidFill>
                  <a:srgbClr val="FFFFFF"/>
                </a:solidFill>
              </a:rPr>
              <a:t>Yogesh Siyyadri - 101164082</a:t>
            </a:r>
          </a:p>
        </p:txBody>
      </p:sp>
    </p:spTree>
    <p:extLst>
      <p:ext uri="{BB962C8B-B14F-4D97-AF65-F5344CB8AC3E}">
        <p14:creationId xmlns:p14="http://schemas.microsoft.com/office/powerpoint/2010/main" val="365346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DEA67D43-24F9-4F86-9147-C4C979316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50B084A-1B10-4A29-87DA-9179481E79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C35FE5-3913-788F-6EA9-35A684391BCB}"/>
              </a:ext>
            </a:extLst>
          </p:cNvPr>
          <p:cNvPicPr>
            <a:picLocks noChangeAspect="1"/>
          </p:cNvPicPr>
          <p:nvPr/>
        </p:nvPicPr>
        <p:blipFill>
          <a:blip r:embed="rId2"/>
          <a:stretch>
            <a:fillRect/>
          </a:stretch>
        </p:blipFill>
        <p:spPr>
          <a:xfrm>
            <a:off x="217714" y="462230"/>
            <a:ext cx="5515429" cy="4217281"/>
          </a:xfrm>
          <a:prstGeom prst="rect">
            <a:avLst/>
          </a:prstGeom>
        </p:spPr>
      </p:pic>
      <p:pic>
        <p:nvPicPr>
          <p:cNvPr id="4" name="Picture 3">
            <a:extLst>
              <a:ext uri="{FF2B5EF4-FFF2-40B4-BE49-F238E27FC236}">
                <a16:creationId xmlns:a16="http://schemas.microsoft.com/office/drawing/2014/main" id="{21C143DF-7F08-268D-1C2E-D956B74FA6C5}"/>
              </a:ext>
            </a:extLst>
          </p:cNvPr>
          <p:cNvPicPr>
            <a:picLocks noChangeAspect="1"/>
          </p:cNvPicPr>
          <p:nvPr/>
        </p:nvPicPr>
        <p:blipFill>
          <a:blip r:embed="rId3"/>
          <a:stretch>
            <a:fillRect/>
          </a:stretch>
        </p:blipFill>
        <p:spPr>
          <a:xfrm>
            <a:off x="6052456" y="462230"/>
            <a:ext cx="5515429" cy="3117385"/>
          </a:xfrm>
          <a:prstGeom prst="rect">
            <a:avLst/>
          </a:prstGeom>
        </p:spPr>
      </p:pic>
      <p:sp>
        <p:nvSpPr>
          <p:cNvPr id="3" name="TextBox 2">
            <a:extLst>
              <a:ext uri="{FF2B5EF4-FFF2-40B4-BE49-F238E27FC236}">
                <a16:creationId xmlns:a16="http://schemas.microsoft.com/office/drawing/2014/main" id="{9659A894-EF59-99B4-3421-97313320D783}"/>
              </a:ext>
            </a:extLst>
          </p:cNvPr>
          <p:cNvSpPr txBox="1"/>
          <p:nvPr/>
        </p:nvSpPr>
        <p:spPr>
          <a:xfrm>
            <a:off x="6355641" y="4331839"/>
            <a:ext cx="5029200" cy="177393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tx2"/>
                </a:solidFill>
              </a:rPr>
              <a:t>Now, to grasp the average daily return, we'll visualize it with a combined histogram and kernel density plot using seaborn. This provides a comprehensive overview of the distribution of daily returns for the selected stocks.</a:t>
            </a:r>
          </a:p>
        </p:txBody>
      </p:sp>
      <p:grpSp>
        <p:nvGrpSpPr>
          <p:cNvPr id="46" name="Group 45">
            <a:extLst>
              <a:ext uri="{FF2B5EF4-FFF2-40B4-BE49-F238E27FC236}">
                <a16:creationId xmlns:a16="http://schemas.microsoft.com/office/drawing/2014/main" id="{87B1703D-C777-44F3-9BF9-F646BB524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9611" y="4683666"/>
            <a:ext cx="2514948" cy="2174333"/>
            <a:chOff x="-305" y="-4155"/>
            <a:chExt cx="2514948" cy="2174333"/>
          </a:xfrm>
        </p:grpSpPr>
        <p:sp>
          <p:nvSpPr>
            <p:cNvPr id="40" name="Freeform: Shape 39">
              <a:extLst>
                <a:ext uri="{FF2B5EF4-FFF2-40B4-BE49-F238E27FC236}">
                  <a16:creationId xmlns:a16="http://schemas.microsoft.com/office/drawing/2014/main" id="{BD2B2847-E73C-47D5-9B74-357C4F813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0">
              <a:extLst>
                <a:ext uri="{FF2B5EF4-FFF2-40B4-BE49-F238E27FC236}">
                  <a16:creationId xmlns:a16="http://schemas.microsoft.com/office/drawing/2014/main" id="{11F33014-1EB8-434D-8153-8774545E3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FF141D89-EBBE-452D-B6B8-BA042256B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3" name="Freeform: Shape 42">
              <a:extLst>
                <a:ext uri="{FF2B5EF4-FFF2-40B4-BE49-F238E27FC236}">
                  <a16:creationId xmlns:a16="http://schemas.microsoft.com/office/drawing/2014/main" id="{81D2A05E-7D47-46D2-AC04-9C35336F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29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53F56-574F-A7A2-FD9B-C7DB3E7D4EE1}"/>
              </a:ext>
            </a:extLst>
          </p:cNvPr>
          <p:cNvPicPr>
            <a:picLocks noChangeAspect="1"/>
          </p:cNvPicPr>
          <p:nvPr/>
        </p:nvPicPr>
        <p:blipFill rotWithShape="1">
          <a:blip r:embed="rId2"/>
          <a:srcRect t="11313" b="1163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950DCA21-E39F-4DCC-95D1-8CD1038CE730}"/>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We assessed the correlation between closing prices of different stocks. Correlation, ranging from -1 to +1, gauges how two variables move together. It doesn't indicate casuation. To analyze returns for all stocks, we created a Data Frame with their 'Close' columns.</a:t>
            </a:r>
          </a:p>
        </p:txBody>
      </p:sp>
    </p:spTree>
    <p:extLst>
      <p:ext uri="{BB962C8B-B14F-4D97-AF65-F5344CB8AC3E}">
        <p14:creationId xmlns:p14="http://schemas.microsoft.com/office/powerpoint/2010/main" val="2512494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76B1B8-F6C9-5390-FA53-87C468C65275}"/>
              </a:ext>
            </a:extLst>
          </p:cNvPr>
          <p:cNvSpPr txBox="1"/>
          <p:nvPr/>
        </p:nvSpPr>
        <p:spPr>
          <a:xfrm>
            <a:off x="804672" y="2421683"/>
            <a:ext cx="4765949" cy="3353476"/>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tx2"/>
                </a:solidFill>
              </a:rPr>
              <a:t>When two stocks are perfectly and positively correlated, their daily returns show a clear linear relationship. Seaborn and pandas make it easy to visualize this for all stock pairs in our tech list</a:t>
            </a:r>
          </a:p>
        </p:txBody>
      </p:sp>
      <p:grpSp>
        <p:nvGrpSpPr>
          <p:cNvPr id="22" name="Group 21">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3" name="Freeform: Shape 22">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1CECC702-60AC-07A7-EE7B-EF6A8DB5D65E}"/>
              </a:ext>
            </a:extLst>
          </p:cNvPr>
          <p:cNvPicPr>
            <a:picLocks noChangeAspect="1"/>
          </p:cNvPicPr>
          <p:nvPr/>
        </p:nvPicPr>
        <p:blipFill>
          <a:blip r:embed="rId2"/>
          <a:stretch>
            <a:fillRect/>
          </a:stretch>
        </p:blipFill>
        <p:spPr>
          <a:xfrm>
            <a:off x="7068457" y="1904770"/>
            <a:ext cx="4782167" cy="3972003"/>
          </a:xfrm>
          <a:prstGeom prst="rect">
            <a:avLst/>
          </a:prstGeom>
        </p:spPr>
      </p:pic>
    </p:spTree>
    <p:extLst>
      <p:ext uri="{BB962C8B-B14F-4D97-AF65-F5344CB8AC3E}">
        <p14:creationId xmlns:p14="http://schemas.microsoft.com/office/powerpoint/2010/main" val="383019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406" y="466613"/>
            <a:ext cx="3003459" cy="2675212"/>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C6C4D51B-7211-CE71-4F15-69C96E1C9F97}"/>
              </a:ext>
            </a:extLst>
          </p:cNvPr>
          <p:cNvPicPr>
            <a:picLocks noChangeAspect="1"/>
          </p:cNvPicPr>
          <p:nvPr/>
        </p:nvPicPr>
        <p:blipFill>
          <a:blip r:embed="rId2"/>
          <a:stretch>
            <a:fillRect/>
          </a:stretch>
        </p:blipFill>
        <p:spPr>
          <a:xfrm>
            <a:off x="728158" y="722645"/>
            <a:ext cx="2278970" cy="2215666"/>
          </a:xfrm>
          <a:prstGeom prst="rect">
            <a:avLst/>
          </a:prstGeom>
        </p:spPr>
      </p:pic>
      <p:sp>
        <p:nvSpPr>
          <p:cNvPr id="94" name="Rectangle 9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014" y="3610394"/>
            <a:ext cx="2999031" cy="2674644"/>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Rectangle 94">
            <a:extLst>
              <a:ext uri="{FF2B5EF4-FFF2-40B4-BE49-F238E27FC236}">
                <a16:creationId xmlns:a16="http://schemas.microsoft.com/office/drawing/2014/main" id="{D1222F65-9AFD-442B-8F0E-AAA61F9E9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6482" y="2065135"/>
            <a:ext cx="3003459" cy="2675212"/>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D96E65B5-9C11-471E-5C80-DC6C37D0ACFD}"/>
              </a:ext>
            </a:extLst>
          </p:cNvPr>
          <p:cNvPicPr>
            <a:picLocks noChangeAspect="1"/>
          </p:cNvPicPr>
          <p:nvPr/>
        </p:nvPicPr>
        <p:blipFill>
          <a:blip r:embed="rId3"/>
          <a:stretch>
            <a:fillRect/>
          </a:stretch>
        </p:blipFill>
        <p:spPr>
          <a:xfrm>
            <a:off x="4035407" y="2321167"/>
            <a:ext cx="2310623" cy="2215666"/>
          </a:xfrm>
          <a:prstGeom prst="rect">
            <a:avLst/>
          </a:prstGeom>
        </p:spPr>
      </p:pic>
      <p:sp>
        <p:nvSpPr>
          <p:cNvPr id="8" name="TextBox 7">
            <a:extLst>
              <a:ext uri="{FF2B5EF4-FFF2-40B4-BE49-F238E27FC236}">
                <a16:creationId xmlns:a16="http://schemas.microsoft.com/office/drawing/2014/main" id="{A20D1AF0-66BB-4809-1C03-A975CABF32B8}"/>
              </a:ext>
            </a:extLst>
          </p:cNvPr>
          <p:cNvSpPr txBox="1"/>
          <p:nvPr/>
        </p:nvSpPr>
        <p:spPr>
          <a:xfrm>
            <a:off x="7212970" y="2645922"/>
            <a:ext cx="3614334" cy="371042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0" i="0" u="none" strike="noStrike">
                <a:effectLst/>
              </a:rPr>
              <a:t>Now, we can examine how the daily percentage returns of two stocks are correlated.</a:t>
            </a:r>
          </a:p>
        </p:txBody>
      </p:sp>
      <p:pic>
        <p:nvPicPr>
          <p:cNvPr id="3" name="Picture 2">
            <a:extLst>
              <a:ext uri="{FF2B5EF4-FFF2-40B4-BE49-F238E27FC236}">
                <a16:creationId xmlns:a16="http://schemas.microsoft.com/office/drawing/2014/main" id="{72DA012A-F662-62AD-4692-8B7477DCBBCE}"/>
              </a:ext>
            </a:extLst>
          </p:cNvPr>
          <p:cNvPicPr>
            <a:picLocks noChangeAspect="1"/>
          </p:cNvPicPr>
          <p:nvPr/>
        </p:nvPicPr>
        <p:blipFill>
          <a:blip r:embed="rId4"/>
          <a:stretch>
            <a:fillRect/>
          </a:stretch>
        </p:blipFill>
        <p:spPr>
          <a:xfrm>
            <a:off x="683504" y="3866262"/>
            <a:ext cx="2278687" cy="2215391"/>
          </a:xfrm>
          <a:prstGeom prst="rect">
            <a:avLst/>
          </a:prstGeom>
        </p:spPr>
      </p:pic>
      <p:cxnSp>
        <p:nvCxnSpPr>
          <p:cNvPr id="96" name="Straight Connector 9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65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9BC275-3206-39AA-174D-B3526C89EEC6}"/>
              </a:ext>
            </a:extLst>
          </p:cNvPr>
          <p:cNvPicPr>
            <a:picLocks noChangeAspect="1"/>
          </p:cNvPicPr>
          <p:nvPr/>
        </p:nvPicPr>
        <p:blipFill>
          <a:blip r:embed="rId2"/>
          <a:stretch>
            <a:fillRect/>
          </a:stretch>
        </p:blipFill>
        <p:spPr>
          <a:xfrm>
            <a:off x="122226" y="1088571"/>
            <a:ext cx="5131828" cy="2017486"/>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33" name="Freeform: Shape 32">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BD93A2E-DA03-A4D3-7FB5-5888FAA44E6A}"/>
              </a:ext>
            </a:extLst>
          </p:cNvPr>
          <p:cNvPicPr>
            <a:picLocks noChangeAspect="1"/>
          </p:cNvPicPr>
          <p:nvPr/>
        </p:nvPicPr>
        <p:blipFill>
          <a:blip r:embed="rId3"/>
          <a:stretch>
            <a:fillRect/>
          </a:stretch>
        </p:blipFill>
        <p:spPr>
          <a:xfrm>
            <a:off x="2672863" y="3480149"/>
            <a:ext cx="8314451" cy="3136854"/>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TextBox 2">
            <a:extLst>
              <a:ext uri="{FF2B5EF4-FFF2-40B4-BE49-F238E27FC236}">
                <a16:creationId xmlns:a16="http://schemas.microsoft.com/office/drawing/2014/main" id="{6C76B1B8-F6C9-5390-FA53-87C468C65275}"/>
              </a:ext>
            </a:extLst>
          </p:cNvPr>
          <p:cNvSpPr txBox="1"/>
          <p:nvPr/>
        </p:nvSpPr>
        <p:spPr>
          <a:xfrm>
            <a:off x="6151294" y="609600"/>
            <a:ext cx="5617712" cy="2496457"/>
          </a:xfrm>
          <a:prstGeom prst="rect">
            <a:avLst/>
          </a:prstGeom>
        </p:spPr>
        <p:txBody>
          <a:bodyPr vert="horz" lIns="91440" tIns="45720" rIns="91440" bIns="45720" rtlCol="0">
            <a:normAutofit/>
          </a:bodyPr>
          <a:lstStyle/>
          <a:p>
            <a:pPr>
              <a:lnSpc>
                <a:spcPct val="90000"/>
              </a:lnSpc>
              <a:spcAft>
                <a:spcPts val="600"/>
              </a:spcAft>
            </a:pPr>
            <a:r>
              <a:rPr lang="en-US" dirty="0"/>
              <a:t>In analyzing daily stock returns of top tech firms (Google, Microsoft, Apple, Amazon), we discover intriguing connections. Notably, Microsoft and Apple share a prominent link seen in both numbers and visuals. Closer scrutiny reveals Microsoft and Amazon boast the strongest correlation, indicating synchronized movements, possibly influenced by shared industry factors.</a:t>
            </a:r>
          </a:p>
        </p:txBody>
      </p:sp>
      <p:sp>
        <p:nvSpPr>
          <p:cNvPr id="35" name="Arc 34">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153151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tock chart with blue graphs">
            <a:extLst>
              <a:ext uri="{FF2B5EF4-FFF2-40B4-BE49-F238E27FC236}">
                <a16:creationId xmlns:a16="http://schemas.microsoft.com/office/drawing/2014/main" id="{2FB1860B-58CB-5D0C-77C1-01D1C46BB47E}"/>
              </a:ext>
            </a:extLst>
          </p:cNvPr>
          <p:cNvPicPr>
            <a:picLocks noChangeAspect="1"/>
          </p:cNvPicPr>
          <p:nvPr/>
        </p:nvPicPr>
        <p:blipFill rotWithShape="1">
          <a:blip r:embed="rId3"/>
          <a:srcRect l="29169" r="1018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37" name="TextBox 2">
            <a:extLst>
              <a:ext uri="{FF2B5EF4-FFF2-40B4-BE49-F238E27FC236}">
                <a16:creationId xmlns:a16="http://schemas.microsoft.com/office/drawing/2014/main" id="{90E0E660-29E5-20B4-8355-AFC03B21D888}"/>
              </a:ext>
            </a:extLst>
          </p:cNvPr>
          <p:cNvGraphicFramePr/>
          <p:nvPr>
            <p:extLst>
              <p:ext uri="{D42A27DB-BD31-4B8C-83A1-F6EECF244321}">
                <p14:modId xmlns:p14="http://schemas.microsoft.com/office/powerpoint/2010/main" val="1004258704"/>
              </p:ext>
            </p:extLst>
          </p:nvPr>
        </p:nvGraphicFramePr>
        <p:xfrm>
          <a:off x="5791199" y="0"/>
          <a:ext cx="6255657" cy="66620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9694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83113-A922-C056-99F2-0F2FF242D01C}"/>
              </a:ext>
            </a:extLst>
          </p:cNvPr>
          <p:cNvSpPr>
            <a:spLocks noGrp="1"/>
          </p:cNvSpPr>
          <p:nvPr>
            <p:ph type="ctrTitle"/>
          </p:nvPr>
        </p:nvSpPr>
        <p:spPr>
          <a:xfrm>
            <a:off x="6590662" y="4412342"/>
            <a:ext cx="5260868" cy="1770743"/>
          </a:xfrm>
        </p:spPr>
        <p:txBody>
          <a:bodyPr anchor="t">
            <a:normAutofit/>
          </a:bodyPr>
          <a:lstStyle/>
          <a:p>
            <a:pPr algn="l"/>
            <a:r>
              <a:rPr lang="en-US" sz="5400" dirty="0">
                <a:solidFill>
                  <a:schemeClr val="tx2"/>
                </a:solidFill>
              </a:rPr>
              <a:t>THANK YOU</a:t>
            </a:r>
          </a:p>
        </p:txBody>
      </p:sp>
      <p:pic>
        <p:nvPicPr>
          <p:cNvPr id="7" name="Graphic 6" descr="Smiling Face with No Fill">
            <a:extLst>
              <a:ext uri="{FF2B5EF4-FFF2-40B4-BE49-F238E27FC236}">
                <a16:creationId xmlns:a16="http://schemas.microsoft.com/office/drawing/2014/main" id="{00BD0D04-641A-F764-80A2-C0405FC062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98470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3348-798A-3BA1-7E69-B71F6FBD03E9}"/>
              </a:ext>
            </a:extLst>
          </p:cNvPr>
          <p:cNvSpPr>
            <a:spLocks noGrp="1"/>
          </p:cNvSpPr>
          <p:nvPr>
            <p:ph type="title"/>
          </p:nvPr>
        </p:nvSpPr>
        <p:spPr>
          <a:xfrm>
            <a:off x="481013" y="3752849"/>
            <a:ext cx="3290887" cy="2452687"/>
          </a:xfrm>
        </p:spPr>
        <p:txBody>
          <a:bodyPr anchor="ctr">
            <a:normAutofit/>
          </a:bodyPr>
          <a:lstStyle/>
          <a:p>
            <a:r>
              <a:rPr lang="en-US" sz="3600"/>
              <a:t>A Data Driven Journey</a:t>
            </a:r>
          </a:p>
        </p:txBody>
      </p:sp>
      <p:pic>
        <p:nvPicPr>
          <p:cNvPr id="5" name="Picture 4">
            <a:extLst>
              <a:ext uri="{FF2B5EF4-FFF2-40B4-BE49-F238E27FC236}">
                <a16:creationId xmlns:a16="http://schemas.microsoft.com/office/drawing/2014/main" id="{5432B6CC-4341-0303-9A70-17C079D344D9}"/>
              </a:ext>
            </a:extLst>
          </p:cNvPr>
          <p:cNvPicPr>
            <a:picLocks noChangeAspect="1"/>
          </p:cNvPicPr>
          <p:nvPr/>
        </p:nvPicPr>
        <p:blipFill rotWithShape="1">
          <a:blip r:embed="rId2"/>
          <a:srcRect t="16339" b="2955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9B3D861A-9232-B8BB-E8DE-F3A33EDAC380}"/>
              </a:ext>
            </a:extLst>
          </p:cNvPr>
          <p:cNvSpPr>
            <a:spLocks noGrp="1"/>
          </p:cNvSpPr>
          <p:nvPr>
            <p:ph idx="1"/>
          </p:nvPr>
        </p:nvSpPr>
        <p:spPr>
          <a:xfrm>
            <a:off x="3468914" y="3710614"/>
            <a:ext cx="8240481" cy="2864358"/>
          </a:xfrm>
        </p:spPr>
        <p:txBody>
          <a:bodyPr anchor="ctr">
            <a:normAutofit/>
          </a:bodyPr>
          <a:lstStyle/>
          <a:p>
            <a:pPr marL="0" indent="0">
              <a:buNone/>
            </a:pPr>
            <a:endParaRPr lang="en-US" sz="1500" dirty="0"/>
          </a:p>
          <a:p>
            <a:pPr>
              <a:buFont typeface="Wingdings" pitchFamily="2" charset="2"/>
              <a:buChar char="ü"/>
            </a:pPr>
            <a:r>
              <a:rPr lang="en-US" sz="1500" dirty="0"/>
              <a:t>Today, I'll dive into the captivating realm of time series data, an essential chronological narrative for analysts and traders. I'll zoom in on tech giants like Apple, Amazon, Google, and Microsoft, leveraging y-finance to extract crucial stock details. With Seaborn and Matplotlib, I'll bring this data to life visually.</a:t>
            </a:r>
          </a:p>
          <a:p>
            <a:pPr marL="0" indent="0">
              <a:buNone/>
            </a:pPr>
            <a:endParaRPr lang="en-US" sz="1500" dirty="0"/>
          </a:p>
          <a:p>
            <a:pPr>
              <a:buFont typeface="Wingdings" pitchFamily="2" charset="2"/>
              <a:buChar char="ü"/>
            </a:pPr>
            <a:r>
              <a:rPr lang="en-US" sz="1500" dirty="0"/>
              <a:t> Let's explore the diverse applications of time series data, unlocking valuable insights for analyzing stock risks based on historical performance. Join me as I unravel the intricacies of the stock market, providing clarity through a data-driven perspective.</a:t>
            </a:r>
          </a:p>
        </p:txBody>
      </p:sp>
    </p:spTree>
    <p:extLst>
      <p:ext uri="{BB962C8B-B14F-4D97-AF65-F5344CB8AC3E}">
        <p14:creationId xmlns:p14="http://schemas.microsoft.com/office/powerpoint/2010/main" val="975127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BDA2-D0E9-57B3-52D2-16B02FFEE756}"/>
              </a:ext>
            </a:extLst>
          </p:cNvPr>
          <p:cNvSpPr>
            <a:spLocks noGrp="1"/>
          </p:cNvSpPr>
          <p:nvPr>
            <p:ph type="title"/>
          </p:nvPr>
        </p:nvSpPr>
        <p:spPr>
          <a:xfrm>
            <a:off x="481013" y="3752849"/>
            <a:ext cx="3290887" cy="2452687"/>
          </a:xfrm>
        </p:spPr>
        <p:txBody>
          <a:bodyPr anchor="ctr">
            <a:normAutofit/>
          </a:bodyPr>
          <a:lstStyle/>
          <a:p>
            <a:r>
              <a:rPr lang="en-US" sz="3600" b="0" i="0" u="none" strike="noStrike">
                <a:effectLst/>
                <a:latin typeface="+mn-lt"/>
              </a:rPr>
              <a:t>The change in price of the stock overtime</a:t>
            </a:r>
            <a:br>
              <a:rPr lang="en-US" sz="3600" b="0" i="0" u="none" strike="noStrike">
                <a:effectLst/>
                <a:latin typeface="+mn-lt"/>
              </a:rPr>
            </a:br>
            <a:endParaRPr lang="en-US" sz="3600">
              <a:latin typeface="+mn-lt"/>
            </a:endParaRPr>
          </a:p>
        </p:txBody>
      </p:sp>
      <p:pic>
        <p:nvPicPr>
          <p:cNvPr id="4" name="Picture 3">
            <a:extLst>
              <a:ext uri="{FF2B5EF4-FFF2-40B4-BE49-F238E27FC236}">
                <a16:creationId xmlns:a16="http://schemas.microsoft.com/office/drawing/2014/main" id="{938E47F3-C96D-029B-C1E1-C62CC1BB9BFF}"/>
              </a:ext>
            </a:extLst>
          </p:cNvPr>
          <p:cNvPicPr>
            <a:picLocks noChangeAspect="1"/>
          </p:cNvPicPr>
          <p:nvPr/>
        </p:nvPicPr>
        <p:blipFill rotWithShape="1">
          <a:blip r:embed="rId2"/>
          <a:srcRect b="1178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23B43092-4062-ACC4-3DA8-55EBB7E1D8B2}"/>
              </a:ext>
            </a:extLst>
          </p:cNvPr>
          <p:cNvSpPr>
            <a:spLocks noGrp="1"/>
          </p:cNvSpPr>
          <p:nvPr>
            <p:ph idx="1"/>
          </p:nvPr>
        </p:nvSpPr>
        <p:spPr>
          <a:xfrm>
            <a:off x="4223982" y="3752850"/>
            <a:ext cx="7485413" cy="2452687"/>
          </a:xfrm>
        </p:spPr>
        <p:txBody>
          <a:bodyPr anchor="ctr">
            <a:normAutofit/>
          </a:bodyPr>
          <a:lstStyle/>
          <a:p>
            <a:pPr marL="0" indent="0">
              <a:buNone/>
            </a:pPr>
            <a:r>
              <a:rPr lang="en-US" sz="1800" dirty="0"/>
              <a:t>Here, we will investigate the process of retrieving stock information using pandas and analyzing fundamental attributes of a stock.</a:t>
            </a:r>
          </a:p>
        </p:txBody>
      </p:sp>
    </p:spTree>
    <p:extLst>
      <p:ext uri="{BB962C8B-B14F-4D97-AF65-F5344CB8AC3E}">
        <p14:creationId xmlns:p14="http://schemas.microsoft.com/office/powerpoint/2010/main" val="2071255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9B61-633D-5155-CC76-03995E01039B}"/>
              </a:ext>
            </a:extLst>
          </p:cNvPr>
          <p:cNvSpPr>
            <a:spLocks noGrp="1"/>
          </p:cNvSpPr>
          <p:nvPr>
            <p:ph type="title"/>
          </p:nvPr>
        </p:nvSpPr>
        <p:spPr>
          <a:xfrm>
            <a:off x="481013" y="327026"/>
            <a:ext cx="3290887" cy="2287588"/>
          </a:xfrm>
        </p:spPr>
        <p:txBody>
          <a:bodyPr anchor="ctr">
            <a:normAutofit/>
          </a:bodyPr>
          <a:lstStyle/>
          <a:p>
            <a:r>
              <a:rPr lang="en-US" sz="3600" b="0" i="0" u="sng" strike="noStrike">
                <a:effectLst/>
                <a:latin typeface="+mn-lt"/>
              </a:rPr>
              <a:t>Descriptive Statistics about the Data</a:t>
            </a:r>
            <a:br>
              <a:rPr lang="en-US" sz="3600" b="0" i="0" u="sng" strike="noStrike">
                <a:effectLst/>
                <a:latin typeface="+mn-lt"/>
              </a:rPr>
            </a:br>
            <a:endParaRPr lang="en-US" sz="3600">
              <a:latin typeface="+mn-lt"/>
            </a:endParaRPr>
          </a:p>
        </p:txBody>
      </p:sp>
      <p:sp>
        <p:nvSpPr>
          <p:cNvPr id="3" name="Content Placeholder 2">
            <a:extLst>
              <a:ext uri="{FF2B5EF4-FFF2-40B4-BE49-F238E27FC236}">
                <a16:creationId xmlns:a16="http://schemas.microsoft.com/office/drawing/2014/main" id="{E94EF16D-14D5-AF6B-EC35-2CAE5ACE1D13}"/>
              </a:ext>
            </a:extLst>
          </p:cNvPr>
          <p:cNvSpPr>
            <a:spLocks noGrp="1"/>
          </p:cNvSpPr>
          <p:nvPr>
            <p:ph idx="1"/>
          </p:nvPr>
        </p:nvSpPr>
        <p:spPr>
          <a:xfrm>
            <a:off x="4223982" y="327026"/>
            <a:ext cx="7485413" cy="2287587"/>
          </a:xfrm>
        </p:spPr>
        <p:txBody>
          <a:bodyPr anchor="ctr">
            <a:normAutofit/>
          </a:bodyPr>
          <a:lstStyle/>
          <a:p>
            <a:pPr marL="0" indent="0">
              <a:buNone/>
            </a:pPr>
            <a:r>
              <a:rPr lang="en-US" sz="1800"/>
              <a:t>The `.describe()` method generates descriptive statistics for a dataset, summarizing central tendency, dispersion, and distribution shape, excluding NaN values. It analyzes both numeric and object series, as well as mixed data types within Data Frame columns, providing insights into the dataset's characteristics. The output varies based on the provided data.</a:t>
            </a:r>
          </a:p>
        </p:txBody>
      </p:sp>
      <p:pic>
        <p:nvPicPr>
          <p:cNvPr id="4" name="Picture 3">
            <a:extLst>
              <a:ext uri="{FF2B5EF4-FFF2-40B4-BE49-F238E27FC236}">
                <a16:creationId xmlns:a16="http://schemas.microsoft.com/office/drawing/2014/main" id="{AF6D8EF6-BCFE-8F20-85CC-090488F9F640}"/>
              </a:ext>
            </a:extLst>
          </p:cNvPr>
          <p:cNvPicPr>
            <a:picLocks noChangeAspect="1"/>
          </p:cNvPicPr>
          <p:nvPr/>
        </p:nvPicPr>
        <p:blipFill rotWithShape="1">
          <a:blip r:embed="rId2"/>
          <a:srcRect l="1634" r="1" b="1"/>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2342508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195E996-0561-7764-0BD0-8ABDC0B042CF}"/>
              </a:ext>
            </a:extLst>
          </p:cNvPr>
          <p:cNvPicPr>
            <a:picLocks noChangeAspect="1"/>
          </p:cNvPicPr>
          <p:nvPr/>
        </p:nvPicPr>
        <p:blipFill>
          <a:blip r:embed="rId2"/>
          <a:stretch>
            <a:fillRect/>
          </a:stretch>
        </p:blipFill>
        <p:spPr>
          <a:xfrm>
            <a:off x="621675" y="1812780"/>
            <a:ext cx="6589537" cy="3228872"/>
          </a:xfrm>
          <a:prstGeom prst="rect">
            <a:avLst/>
          </a:prstGeom>
        </p:spPr>
      </p:pic>
      <p:sp>
        <p:nvSpPr>
          <p:cNvPr id="27" name="Right Triangle 2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05183B-27F3-FD81-4826-85BF1F182296}"/>
              </a:ext>
            </a:extLst>
          </p:cNvPr>
          <p:cNvSpPr>
            <a:spLocks noGrp="1"/>
          </p:cNvSpPr>
          <p:nvPr>
            <p:ph type="title"/>
          </p:nvPr>
        </p:nvSpPr>
        <p:spPr>
          <a:xfrm>
            <a:off x="8052497" y="1056640"/>
            <a:ext cx="3197660" cy="3125746"/>
          </a:xfrm>
        </p:spPr>
        <p:txBody>
          <a:bodyPr vert="horz" lIns="91440" tIns="45720" rIns="91440" bIns="45720" rtlCol="0" anchor="b">
            <a:normAutofit/>
          </a:bodyPr>
          <a:lstStyle/>
          <a:p>
            <a:pPr marL="285750" indent="-285750"/>
            <a:r>
              <a:rPr lang="en-US" sz="2300" kern="1200">
                <a:solidFill>
                  <a:schemeClr val="tx1"/>
                </a:solidFill>
                <a:latin typeface="+mj-lt"/>
                <a:ea typeface="+mj-ea"/>
                <a:cs typeface="+mj-cs"/>
              </a:rPr>
              <a:t>The ‘info()’ method provides comprehensive details about a Data Frame, including the data types  of the index and columns, the count of non-null values, and memory usage</a:t>
            </a:r>
          </a:p>
        </p:txBody>
      </p:sp>
    </p:spTree>
    <p:extLst>
      <p:ext uri="{BB962C8B-B14F-4D97-AF65-F5344CB8AC3E}">
        <p14:creationId xmlns:p14="http://schemas.microsoft.com/office/powerpoint/2010/main" val="2438071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874EB9-BBAF-24C7-7310-D461302AD96F}"/>
              </a:ext>
            </a:extLst>
          </p:cNvPr>
          <p:cNvSpPr>
            <a:spLocks noGrp="1"/>
          </p:cNvSpPr>
          <p:nvPr>
            <p:ph type="title"/>
          </p:nvPr>
        </p:nvSpPr>
        <p:spPr>
          <a:xfrm>
            <a:off x="630936" y="639520"/>
            <a:ext cx="3429000" cy="1719072"/>
          </a:xfrm>
        </p:spPr>
        <p:txBody>
          <a:bodyPr anchor="b">
            <a:normAutofit/>
          </a:bodyPr>
          <a:lstStyle/>
          <a:p>
            <a:r>
              <a:rPr lang="en-US" sz="4600" b="0" i="0" u="none" strike="noStrike">
                <a:effectLst/>
                <a:latin typeface="Inter"/>
              </a:rPr>
              <a:t>Closing Price</a:t>
            </a:r>
            <a:br>
              <a:rPr lang="en-US" sz="4600" b="0" i="0" u="none" strike="noStrike">
                <a:effectLst/>
                <a:latin typeface="Inter"/>
              </a:rPr>
            </a:br>
            <a:endParaRPr lang="en-US" sz="4600"/>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C3DEC5-F0C0-623E-73B2-00EB13C0FDA7}"/>
              </a:ext>
            </a:extLst>
          </p:cNvPr>
          <p:cNvSpPr>
            <a:spLocks noGrp="1"/>
          </p:cNvSpPr>
          <p:nvPr>
            <p:ph idx="1"/>
          </p:nvPr>
        </p:nvSpPr>
        <p:spPr>
          <a:xfrm>
            <a:off x="630936" y="2807208"/>
            <a:ext cx="3429000" cy="3410712"/>
          </a:xfrm>
        </p:spPr>
        <p:txBody>
          <a:bodyPr anchor="t">
            <a:normAutofit/>
          </a:bodyPr>
          <a:lstStyle/>
          <a:p>
            <a:r>
              <a:rPr lang="en-US" sz="2200" b="0" i="0" u="none" strike="noStrike">
                <a:effectLst/>
                <a:latin typeface="Inter"/>
              </a:rPr>
              <a:t>The closing price is the last price at which the stock is traded during the regular trading day. A stock’s closing price is the standard benchmark used by investors to track its performance over time.</a:t>
            </a:r>
          </a:p>
          <a:p>
            <a:endParaRPr lang="en-US" sz="2200"/>
          </a:p>
        </p:txBody>
      </p:sp>
      <p:pic>
        <p:nvPicPr>
          <p:cNvPr id="4" name="Picture 3">
            <a:extLst>
              <a:ext uri="{FF2B5EF4-FFF2-40B4-BE49-F238E27FC236}">
                <a16:creationId xmlns:a16="http://schemas.microsoft.com/office/drawing/2014/main" id="{F25F5570-8A5F-8569-C9A0-61C8BB015C52}"/>
              </a:ext>
            </a:extLst>
          </p:cNvPr>
          <p:cNvPicPr>
            <a:picLocks noChangeAspect="1"/>
          </p:cNvPicPr>
          <p:nvPr/>
        </p:nvPicPr>
        <p:blipFill>
          <a:blip r:embed="rId2"/>
          <a:stretch>
            <a:fillRect/>
          </a:stretch>
        </p:blipFill>
        <p:spPr>
          <a:xfrm>
            <a:off x="4654296" y="1142144"/>
            <a:ext cx="6903720" cy="4573712"/>
          </a:xfrm>
          <a:prstGeom prst="rect">
            <a:avLst/>
          </a:prstGeom>
        </p:spPr>
      </p:pic>
    </p:spTree>
    <p:extLst>
      <p:ext uri="{BB962C8B-B14F-4D97-AF65-F5344CB8AC3E}">
        <p14:creationId xmlns:p14="http://schemas.microsoft.com/office/powerpoint/2010/main" val="368161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0" name="Rectangle 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895597-4426-ABD8-17D4-7AEB949A01FF}"/>
              </a:ext>
            </a:extLst>
          </p:cNvPr>
          <p:cNvSpPr>
            <a:spLocks noGrp="1"/>
          </p:cNvSpPr>
          <p:nvPr>
            <p:ph type="title"/>
          </p:nvPr>
        </p:nvSpPr>
        <p:spPr>
          <a:xfrm>
            <a:off x="755484" y="739835"/>
            <a:ext cx="3702580" cy="1616203"/>
          </a:xfrm>
        </p:spPr>
        <p:txBody>
          <a:bodyPr anchor="b">
            <a:normAutofit/>
          </a:bodyPr>
          <a:lstStyle/>
          <a:p>
            <a:r>
              <a:rPr lang="en-US" sz="3200" b="0" i="0" u="none" strike="noStrike">
                <a:solidFill>
                  <a:srgbClr val="FFFFFF"/>
                </a:solidFill>
                <a:effectLst/>
                <a:latin typeface="+mn-lt"/>
              </a:rPr>
              <a:t>Volume of Sales</a:t>
            </a:r>
            <a:br>
              <a:rPr lang="en-US" sz="3200" b="0" i="0" u="none" strike="noStrike">
                <a:solidFill>
                  <a:srgbClr val="FFFFFF"/>
                </a:solidFill>
                <a:effectLst/>
                <a:latin typeface="+mn-lt"/>
              </a:rPr>
            </a:br>
            <a:endParaRPr lang="en-US" sz="3200">
              <a:solidFill>
                <a:srgbClr val="FFFFFF"/>
              </a:solidFill>
              <a:latin typeface="+mn-lt"/>
            </a:endParaRPr>
          </a:p>
        </p:txBody>
      </p:sp>
      <p:sp>
        <p:nvSpPr>
          <p:cNvPr id="3" name="Content Placeholder 2">
            <a:extLst>
              <a:ext uri="{FF2B5EF4-FFF2-40B4-BE49-F238E27FC236}">
                <a16:creationId xmlns:a16="http://schemas.microsoft.com/office/drawing/2014/main" id="{066214D1-9859-E135-9E44-9E4B05C0F5B7}"/>
              </a:ext>
            </a:extLst>
          </p:cNvPr>
          <p:cNvSpPr>
            <a:spLocks noGrp="1"/>
          </p:cNvSpPr>
          <p:nvPr>
            <p:ph idx="1"/>
          </p:nvPr>
        </p:nvSpPr>
        <p:spPr>
          <a:xfrm>
            <a:off x="755484" y="2459116"/>
            <a:ext cx="3702579" cy="3524823"/>
          </a:xfrm>
        </p:spPr>
        <p:txBody>
          <a:bodyPr>
            <a:normAutofit/>
          </a:bodyPr>
          <a:lstStyle/>
          <a:p>
            <a:r>
              <a:rPr lang="en-US" sz="2000" b="0" i="0" u="none" strike="noStrike" dirty="0">
                <a:solidFill>
                  <a:srgbClr val="FFFFFF"/>
                </a:solidFill>
                <a:effectLst/>
              </a:rPr>
              <a:t>Volume represents the quantity of a financial asset traded during a specific timeframe, typically within a day. For stocks, it refers to the number of shares exchanged between the opening and closing prices. Changes in trading volume are crucial for technical traders, offering insights into market dynamics.</a:t>
            </a:r>
          </a:p>
        </p:txBody>
      </p:sp>
      <p:pic>
        <p:nvPicPr>
          <p:cNvPr id="4" name="Picture 3">
            <a:extLst>
              <a:ext uri="{FF2B5EF4-FFF2-40B4-BE49-F238E27FC236}">
                <a16:creationId xmlns:a16="http://schemas.microsoft.com/office/drawing/2014/main" id="{3FE8A040-C79E-3F80-0303-9396276DE57D}"/>
              </a:ext>
            </a:extLst>
          </p:cNvPr>
          <p:cNvPicPr>
            <a:picLocks noChangeAspect="1"/>
          </p:cNvPicPr>
          <p:nvPr/>
        </p:nvPicPr>
        <p:blipFill>
          <a:blip r:embed="rId2"/>
          <a:stretch>
            <a:fillRect/>
          </a:stretch>
        </p:blipFill>
        <p:spPr>
          <a:xfrm>
            <a:off x="5657088" y="1637931"/>
            <a:ext cx="6035040" cy="3994773"/>
          </a:xfrm>
          <a:prstGeom prst="rect">
            <a:avLst/>
          </a:prstGeom>
        </p:spPr>
      </p:pic>
    </p:spTree>
    <p:extLst>
      <p:ext uri="{BB962C8B-B14F-4D97-AF65-F5344CB8AC3E}">
        <p14:creationId xmlns:p14="http://schemas.microsoft.com/office/powerpoint/2010/main" val="355338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E710DF1-41A2-0819-8F7B-3E15FC5363C1}"/>
              </a:ext>
            </a:extLst>
          </p:cNvPr>
          <p:cNvPicPr>
            <a:picLocks noChangeAspect="1"/>
          </p:cNvPicPr>
          <p:nvPr/>
        </p:nvPicPr>
        <p:blipFill>
          <a:blip r:embed="rId2"/>
          <a:stretch>
            <a:fillRect/>
          </a:stretch>
        </p:blipFill>
        <p:spPr>
          <a:xfrm>
            <a:off x="630936" y="1620718"/>
            <a:ext cx="5458968" cy="3616564"/>
          </a:xfrm>
          <a:prstGeom prst="rect">
            <a:avLst/>
          </a:prstGeom>
        </p:spPr>
      </p:pic>
      <p:sp>
        <p:nvSpPr>
          <p:cNvPr id="2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8CD8CF-1970-87DF-6782-743DDA5EC424}"/>
              </a:ext>
            </a:extLst>
          </p:cNvPr>
          <p:cNvSpPr txBox="1"/>
          <p:nvPr/>
        </p:nvSpPr>
        <p:spPr>
          <a:xfrm>
            <a:off x="6739128" y="2664886"/>
            <a:ext cx="4818888" cy="3550789"/>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sz="2200"/>
              <a:t>After exploring visualizations of daily closing prices and trading volume, let's now compute the moving average for the stocks. The moving average is a tool that smoothens price data, providing an ongoing average over a chosen timeframe, enhancing our understanding of the stock's trends.</a:t>
            </a:r>
          </a:p>
        </p:txBody>
      </p:sp>
    </p:spTree>
    <p:extLst>
      <p:ext uri="{BB962C8B-B14F-4D97-AF65-F5344CB8AC3E}">
        <p14:creationId xmlns:p14="http://schemas.microsoft.com/office/powerpoint/2010/main" val="342344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611733F-E5BD-49F1-953E-8029C6596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EA0003C-06B7-4E3A-9E9A-2DA8CA829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 name="Picture 1">
            <a:extLst>
              <a:ext uri="{FF2B5EF4-FFF2-40B4-BE49-F238E27FC236}">
                <a16:creationId xmlns:a16="http://schemas.microsoft.com/office/drawing/2014/main" id="{03206E12-B396-EEFB-D9D1-45FD2435581D}"/>
              </a:ext>
            </a:extLst>
          </p:cNvPr>
          <p:cNvPicPr>
            <a:picLocks noChangeAspect="1"/>
          </p:cNvPicPr>
          <p:nvPr/>
        </p:nvPicPr>
        <p:blipFill>
          <a:blip r:embed="rId2"/>
          <a:stretch>
            <a:fillRect/>
          </a:stretch>
        </p:blipFill>
        <p:spPr>
          <a:xfrm>
            <a:off x="400958" y="1605178"/>
            <a:ext cx="3110647" cy="1827505"/>
          </a:xfrm>
          <a:prstGeom prst="rect">
            <a:avLst/>
          </a:prstGeom>
        </p:spPr>
      </p:pic>
      <p:pic>
        <p:nvPicPr>
          <p:cNvPr id="3" name="Picture 2">
            <a:extLst>
              <a:ext uri="{FF2B5EF4-FFF2-40B4-BE49-F238E27FC236}">
                <a16:creationId xmlns:a16="http://schemas.microsoft.com/office/drawing/2014/main" id="{5D7A06BC-E17F-F952-572C-5E946E594105}"/>
              </a:ext>
            </a:extLst>
          </p:cNvPr>
          <p:cNvPicPr>
            <a:picLocks noChangeAspect="1"/>
          </p:cNvPicPr>
          <p:nvPr/>
        </p:nvPicPr>
        <p:blipFill>
          <a:blip r:embed="rId3"/>
          <a:stretch>
            <a:fillRect/>
          </a:stretch>
        </p:blipFill>
        <p:spPr>
          <a:xfrm>
            <a:off x="3584139" y="1605178"/>
            <a:ext cx="3110647" cy="1827505"/>
          </a:xfrm>
          <a:prstGeom prst="rect">
            <a:avLst/>
          </a:prstGeom>
        </p:spPr>
      </p:pic>
      <p:pic>
        <p:nvPicPr>
          <p:cNvPr id="6" name="Picture 5">
            <a:extLst>
              <a:ext uri="{FF2B5EF4-FFF2-40B4-BE49-F238E27FC236}">
                <a16:creationId xmlns:a16="http://schemas.microsoft.com/office/drawing/2014/main" id="{4A9FDCB6-0775-7AF4-138B-C6AEB194FEB6}"/>
              </a:ext>
            </a:extLst>
          </p:cNvPr>
          <p:cNvPicPr>
            <a:picLocks noChangeAspect="1"/>
          </p:cNvPicPr>
          <p:nvPr/>
        </p:nvPicPr>
        <p:blipFill>
          <a:blip r:embed="rId4"/>
          <a:stretch>
            <a:fillRect/>
          </a:stretch>
        </p:blipFill>
        <p:spPr>
          <a:xfrm>
            <a:off x="400957" y="3504918"/>
            <a:ext cx="3110647" cy="1811951"/>
          </a:xfrm>
          <a:prstGeom prst="rect">
            <a:avLst/>
          </a:prstGeom>
        </p:spPr>
      </p:pic>
      <p:pic>
        <p:nvPicPr>
          <p:cNvPr id="7" name="Picture 6">
            <a:extLst>
              <a:ext uri="{FF2B5EF4-FFF2-40B4-BE49-F238E27FC236}">
                <a16:creationId xmlns:a16="http://schemas.microsoft.com/office/drawing/2014/main" id="{880BE96F-A047-F448-62A1-2E1F8FD61E02}"/>
              </a:ext>
            </a:extLst>
          </p:cNvPr>
          <p:cNvPicPr>
            <a:picLocks noChangeAspect="1"/>
          </p:cNvPicPr>
          <p:nvPr/>
        </p:nvPicPr>
        <p:blipFill>
          <a:blip r:embed="rId5"/>
          <a:stretch>
            <a:fillRect/>
          </a:stretch>
        </p:blipFill>
        <p:spPr>
          <a:xfrm>
            <a:off x="3584137" y="3504919"/>
            <a:ext cx="3110647" cy="1804175"/>
          </a:xfrm>
          <a:prstGeom prst="rect">
            <a:avLst/>
          </a:prstGeom>
        </p:spPr>
      </p:pic>
      <p:sp>
        <p:nvSpPr>
          <p:cNvPr id="4" name="TextBox 3">
            <a:extLst>
              <a:ext uri="{FF2B5EF4-FFF2-40B4-BE49-F238E27FC236}">
                <a16:creationId xmlns:a16="http://schemas.microsoft.com/office/drawing/2014/main" id="{DA8CD8CF-1970-87DF-6782-743DDA5EC424}"/>
              </a:ext>
            </a:extLst>
          </p:cNvPr>
          <p:cNvSpPr txBox="1"/>
          <p:nvPr/>
        </p:nvSpPr>
        <p:spPr>
          <a:xfrm>
            <a:off x="7125519" y="2421682"/>
            <a:ext cx="4266601" cy="3639289"/>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a:solidFill>
                  <a:schemeClr val="tx2"/>
                </a:solidFill>
              </a:rPr>
              <a:t>Looking deeper into our analysis by examining the average daily return of the stock. To assess the stock's risk, we'll focus on the daily changes rather than its absolute value.</a:t>
            </a:r>
          </a:p>
        </p:txBody>
      </p:sp>
      <p:grpSp>
        <p:nvGrpSpPr>
          <p:cNvPr id="23" name="Group 22">
            <a:extLst>
              <a:ext uri="{FF2B5EF4-FFF2-40B4-BE49-F238E27FC236}">
                <a16:creationId xmlns:a16="http://schemas.microsoft.com/office/drawing/2014/main" id="{8A01F592-3A3D-4FF0-BA89-6141201456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631979" y="-1"/>
            <a:ext cx="3559715" cy="2671157"/>
            <a:chOff x="-305" y="-1"/>
            <a:chExt cx="3832880" cy="2876136"/>
          </a:xfrm>
        </p:grpSpPr>
        <p:sp>
          <p:nvSpPr>
            <p:cNvPr id="24" name="Freeform: Shape 23">
              <a:extLst>
                <a:ext uri="{FF2B5EF4-FFF2-40B4-BE49-F238E27FC236}">
                  <a16:creationId xmlns:a16="http://schemas.microsoft.com/office/drawing/2014/main" id="{B13091DB-88A1-4ACF-A73E-49330870C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DB6EC58-E7B3-402A-BDDF-8393CAEC9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4460539-90E5-48B6-A9DE-DB545D73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933F2FE-C9A5-41DE-A8E6-E8578DE49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1570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296</TotalTime>
  <Words>826</Words>
  <Application>Microsoft Macintosh PowerPoint</Application>
  <PresentationFormat>Widescreen</PresentationFormat>
  <Paragraphs>37</Paragraphs>
  <Slides>16</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Inter</vt:lpstr>
      <vt:lpstr>Wingdings</vt:lpstr>
      <vt:lpstr>Office Theme</vt:lpstr>
      <vt:lpstr>Stock Market Exploration A Dive into Market Dynamics</vt:lpstr>
      <vt:lpstr>A Data Driven Journey</vt:lpstr>
      <vt:lpstr>The change in price of the stock overtime </vt:lpstr>
      <vt:lpstr>Descriptive Statistics about the Data </vt:lpstr>
      <vt:lpstr>The ‘info()’ method provides comprehensive details about a Data Frame, including the data types  of the index and columns, the count of non-null values, and memory usage</vt:lpstr>
      <vt:lpstr>Closing Price </vt:lpstr>
      <vt:lpstr>Volume of Sales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Exploration A Dive into Market Dynamics</dc:title>
  <dc:creator>Siyyadri, Yogesh</dc:creator>
  <cp:lastModifiedBy>Siyyadri, Yogesh</cp:lastModifiedBy>
  <cp:revision>15</cp:revision>
  <dcterms:created xsi:type="dcterms:W3CDTF">2023-12-03T22:03:01Z</dcterms:created>
  <dcterms:modified xsi:type="dcterms:W3CDTF">2024-12-08T23:55:08Z</dcterms:modified>
</cp:coreProperties>
</file>